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2"/>
  </p:notesMasterIdLst>
  <p:sldIdLst>
    <p:sldId id="256" r:id="rId4"/>
    <p:sldId id="257" r:id="rId5"/>
    <p:sldId id="258" r:id="rId6"/>
    <p:sldId id="259" r:id="rId7"/>
    <p:sldId id="271" r:id="rId8"/>
    <p:sldId id="260" r:id="rId9"/>
    <p:sldId id="261" r:id="rId10"/>
    <p:sldId id="262" r:id="rId11"/>
    <p:sldId id="263" r:id="rId12"/>
    <p:sldId id="264" r:id="rId13"/>
    <p:sldId id="265" r:id="rId14"/>
    <p:sldId id="266" r:id="rId15"/>
    <p:sldId id="267" r:id="rId16"/>
    <p:sldId id="272" r:id="rId17"/>
    <p:sldId id="268" r:id="rId18"/>
    <p:sldId id="269" r:id="rId19"/>
    <p:sldId id="274" r:id="rId20"/>
    <p:sldId id="276"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000000"/>
                </a:solidFill>
                <a:latin typeface="Calibri"/>
              </a:rPr>
              <a:t>Folie mittels Klicken verschieben</a:t>
            </a:r>
          </a:p>
        </p:txBody>
      </p:sp>
      <p:sp>
        <p:nvSpPr>
          <p:cNvPr id="126" name="PlaceHolder 2"/>
          <p:cNvSpPr>
            <a:spLocks noGrp="1"/>
          </p:cNvSpPr>
          <p:nvPr>
            <p:ph type="body"/>
          </p:nvPr>
        </p:nvSpPr>
        <p:spPr>
          <a:xfrm>
            <a:off x="756000" y="5078520"/>
            <a:ext cx="6047640" cy="4811040"/>
          </a:xfrm>
          <a:prstGeom prst="rect">
            <a:avLst/>
          </a:prstGeom>
        </p:spPr>
        <p:txBody>
          <a:bodyPr lIns="0" tIns="0" rIns="0" bIns="0"/>
          <a:lstStyle/>
          <a:p>
            <a:r>
              <a:rPr lang="de-DE" sz="2000" b="0" strike="noStrike" spc="-1">
                <a:latin typeface="Arial"/>
              </a:rPr>
              <a:t>Format der Notizen mittels Klicken bearbeiten</a:t>
            </a:r>
          </a:p>
        </p:txBody>
      </p:sp>
      <p:sp>
        <p:nvSpPr>
          <p:cNvPr id="127" name="PlaceHolder 3"/>
          <p:cNvSpPr>
            <a:spLocks noGrp="1"/>
          </p:cNvSpPr>
          <p:nvPr>
            <p:ph type="hdr"/>
          </p:nvPr>
        </p:nvSpPr>
        <p:spPr>
          <a:xfrm>
            <a:off x="0" y="0"/>
            <a:ext cx="3280680" cy="534240"/>
          </a:xfrm>
          <a:prstGeom prst="rect">
            <a:avLst/>
          </a:prstGeom>
        </p:spPr>
        <p:txBody>
          <a:bodyPr lIns="0" tIns="0" rIns="0" bIns="0"/>
          <a:lstStyle/>
          <a:p>
            <a:r>
              <a:rPr lang="de-DE" sz="1400" b="0" strike="noStrike" spc="-1">
                <a:latin typeface="Times New Roman"/>
              </a:rPr>
              <a:t> </a:t>
            </a:r>
          </a:p>
        </p:txBody>
      </p:sp>
      <p:sp>
        <p:nvSpPr>
          <p:cNvPr id="128" name="PlaceHolder 4"/>
          <p:cNvSpPr>
            <a:spLocks noGrp="1"/>
          </p:cNvSpPr>
          <p:nvPr>
            <p:ph type="dt"/>
          </p:nvPr>
        </p:nvSpPr>
        <p:spPr>
          <a:xfrm>
            <a:off x="4278960" y="0"/>
            <a:ext cx="3280680" cy="534240"/>
          </a:xfrm>
          <a:prstGeom prst="rect">
            <a:avLst/>
          </a:prstGeom>
        </p:spPr>
        <p:txBody>
          <a:bodyPr lIns="0" tIns="0" rIns="0" bIns="0"/>
          <a:lstStyle/>
          <a:p>
            <a:pPr algn="r"/>
            <a:r>
              <a:rPr lang="de-DE" sz="1400" b="0" strike="noStrike" spc="-1">
                <a:latin typeface="Times New Roman"/>
              </a:rPr>
              <a:t> </a:t>
            </a:r>
          </a:p>
        </p:txBody>
      </p:sp>
      <p:sp>
        <p:nvSpPr>
          <p:cNvPr id="129" name="PlaceHolder 5"/>
          <p:cNvSpPr>
            <a:spLocks noGrp="1"/>
          </p:cNvSpPr>
          <p:nvPr>
            <p:ph type="ftr"/>
          </p:nvPr>
        </p:nvSpPr>
        <p:spPr>
          <a:xfrm>
            <a:off x="0" y="10157400"/>
            <a:ext cx="3280680" cy="534240"/>
          </a:xfrm>
          <a:prstGeom prst="rect">
            <a:avLst/>
          </a:prstGeom>
        </p:spPr>
        <p:txBody>
          <a:bodyPr lIns="0" tIns="0" rIns="0" bIns="0" anchor="b"/>
          <a:lstStyle/>
          <a:p>
            <a:r>
              <a:rPr lang="de-DE" sz="1400" b="0" strike="noStrike" spc="-1">
                <a:latin typeface="Times New Roman"/>
              </a:rPr>
              <a:t> </a:t>
            </a:r>
          </a:p>
        </p:txBody>
      </p:sp>
      <p:sp>
        <p:nvSpPr>
          <p:cNvPr id="130" name="PlaceHolder 6"/>
          <p:cNvSpPr>
            <a:spLocks noGrp="1"/>
          </p:cNvSpPr>
          <p:nvPr>
            <p:ph type="sldNum"/>
          </p:nvPr>
        </p:nvSpPr>
        <p:spPr>
          <a:xfrm>
            <a:off x="4278960" y="10157400"/>
            <a:ext cx="3280680" cy="534240"/>
          </a:xfrm>
          <a:prstGeom prst="rect">
            <a:avLst/>
          </a:prstGeom>
        </p:spPr>
        <p:txBody>
          <a:bodyPr lIns="0" tIns="0" rIns="0" bIns="0" anchor="b"/>
          <a:lstStyle/>
          <a:p>
            <a:pPr algn="r"/>
            <a:fld id="{16F7CA58-F5DA-4658-AF0E-EF9914329F46}" type="slidenum">
              <a:rPr lang="de-DE" sz="1400" b="0" strike="noStrike" spc="-1">
                <a:latin typeface="Times New Roman"/>
              </a:rPr>
              <a:t>‹Nr.›</a:t>
            </a:fld>
            <a:endParaRPr lang="de-DE" sz="1400" b="0" strike="noStrike" spc="-1">
              <a:latin typeface="Times New Roman"/>
            </a:endParaRPr>
          </a:p>
        </p:txBody>
      </p:sp>
    </p:spTree>
    <p:extLst>
      <p:ext uri="{BB962C8B-B14F-4D97-AF65-F5344CB8AC3E}">
        <p14:creationId xmlns:p14="http://schemas.microsoft.com/office/powerpoint/2010/main" val="303121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noRot="1" noChangeAspect="1"/>
          </p:cNvSpPr>
          <p:nvPr>
            <p:ph type="sldImg"/>
          </p:nvPr>
        </p:nvSpPr>
        <p:spPr>
          <a:xfrm>
            <a:off x="1166813" y="1241425"/>
            <a:ext cx="4464050" cy="3349625"/>
          </a:xfrm>
          <a:prstGeom prst="rect">
            <a:avLst/>
          </a:prstGeom>
        </p:spPr>
      </p:sp>
      <p:sp>
        <p:nvSpPr>
          <p:cNvPr id="183"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25 Minuten (mit Diskussion?)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1166813" y="1241425"/>
            <a:ext cx="4464050" cy="3349625"/>
          </a:xfrm>
          <a:prstGeom prst="rect">
            <a:avLst/>
          </a:prstGeom>
        </p:spPr>
      </p:sp>
      <p:sp>
        <p:nvSpPr>
          <p:cNvPr id="197"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Diskussionszeug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1166813" y="1241425"/>
            <a:ext cx="4464050" cy="3349625"/>
          </a:xfrm>
          <a:prstGeom prst="rect">
            <a:avLst/>
          </a:prstGeom>
        </p:spPr>
      </p:sp>
      <p:sp>
        <p:nvSpPr>
          <p:cNvPr id="197"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Diskussionszeug</a:t>
            </a:r>
          </a:p>
        </p:txBody>
      </p:sp>
    </p:spTree>
    <p:extLst>
      <p:ext uri="{BB962C8B-B14F-4D97-AF65-F5344CB8AC3E}">
        <p14:creationId xmlns:p14="http://schemas.microsoft.com/office/powerpoint/2010/main" val="290330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1166813" y="1241425"/>
            <a:ext cx="4464050" cy="3349625"/>
          </a:xfrm>
          <a:prstGeom prst="rect">
            <a:avLst/>
          </a:prstGeom>
        </p:spPr>
      </p:sp>
      <p:sp>
        <p:nvSpPr>
          <p:cNvPr id="197"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Diskussionszeug</a:t>
            </a:r>
          </a:p>
        </p:txBody>
      </p:sp>
    </p:spTree>
    <p:extLst>
      <p:ext uri="{BB962C8B-B14F-4D97-AF65-F5344CB8AC3E}">
        <p14:creationId xmlns:p14="http://schemas.microsoft.com/office/powerpoint/2010/main" val="66574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1166813" y="1241425"/>
            <a:ext cx="4464050" cy="3349625"/>
          </a:xfrm>
          <a:prstGeom prst="rect">
            <a:avLst/>
          </a:prstGeom>
        </p:spPr>
      </p:sp>
      <p:sp>
        <p:nvSpPr>
          <p:cNvPr id="185"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Begriffe und Einordnung MDI-DE und GFBio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166813" y="1241425"/>
            <a:ext cx="4464050" cy="3349625"/>
          </a:xfrm>
          <a:prstGeom prst="rect">
            <a:avLst/>
          </a:prstGeom>
        </p:spPr>
      </p:sp>
      <p:sp>
        <p:nvSpPr>
          <p:cNvPr id="187"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1200" b="0" strike="noStrike" spc="-1" dirty="0">
                <a:solidFill>
                  <a:srgbClr val="000000"/>
                </a:solidFill>
                <a:latin typeface="+mn-lt"/>
                <a:ea typeface="+mn-ea"/>
              </a:rPr>
              <a:t>Im November 2018 schlossen der Bund und die Länder eine Vereinbarung zum Aufbau und zur Förderung einer </a:t>
            </a:r>
            <a:r>
              <a:rPr lang="de-DE" sz="1200" b="1" strike="noStrike" spc="-1" dirty="0">
                <a:solidFill>
                  <a:srgbClr val="000000"/>
                </a:solidFill>
                <a:latin typeface="+mn-lt"/>
                <a:ea typeface="+mn-ea"/>
              </a:rPr>
              <a:t>Nationalen Forschungsdateninfrastruktur (NFDI)</a:t>
            </a:r>
            <a:r>
              <a:rPr lang="de-DE" sz="1200" b="0" strike="noStrike" spc="-1" dirty="0">
                <a:solidFill>
                  <a:srgbClr val="000000"/>
                </a:solidFill>
                <a:latin typeface="+mn-lt"/>
                <a:ea typeface="+mn-ea"/>
              </a:rPr>
              <a:t>  - einem bundesweiten Forschungsdaten-Netzwerk auf Basis zahlreicher Fach-Konsortien (NFDI4X). Bereits im Vorfeld wurde die Möglichkeit des Aufbaus dieser NFDI in Forschungs- und Infrastruktureinrichtungen rege diskutiert. Mit dem Schluss dieser Vereinbarung nahm der Aufbau einer NFDI nun konkrete Züge an und viele Forschungs- und Infrastruktureinrichtungen wurden, motiviert durch die in Aussicht gestellten Mittel, initiativ.</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„Vernetzung und Qualitätssicherung statt Wettbewerb“ lautete der Aufruf der Deutschen Forschungsgemeinschaft (DFG 2019), welche den Prozess begutachten und bewerten wird, bevor die Gemeinsame Wissenschaftskonferenz (GWK) letztendlich in drei jährlich aufeinander folgenden Runden entscheidet, welche Fach-Konsortien gefördert werden. Die erste Entscheidung wird im Juni 2020 fallen (Abbildung 1Abbildung 1:	Zeitplan der NFDI Ausschreibung bis zur ersten Förderentscheidung).</a:t>
            </a:r>
            <a:endParaRPr lang="de-DE" sz="1200" b="0" strike="noStrike" spc="-1" dirty="0">
              <a:latin typeface="Arial"/>
            </a:endParaRPr>
          </a:p>
          <a:p>
            <a:pPr marL="216000" indent="-216000">
              <a:lnSpc>
                <a:spcPct val="100000"/>
              </a:lnSpc>
            </a:pPr>
            <a:endParaRPr lang="de-DE" sz="1200" b="0" strike="noStrike" spc="-1" dirty="0">
              <a:latin typeface="Arial"/>
            </a:endParaRPr>
          </a:p>
          <a:p>
            <a:pPr marL="216000" indent="-216000">
              <a:lnSpc>
                <a:spcPct val="100000"/>
              </a:lnSpc>
            </a:pPr>
            <a:r>
              <a:rPr lang="de-DE" sz="2000" b="1" strike="noStrike" spc="-1" dirty="0">
                <a:solidFill>
                  <a:srgbClr val="000000"/>
                </a:solidFill>
                <a:latin typeface="+mn-lt"/>
                <a:ea typeface="+mn-ea"/>
              </a:rPr>
              <a:t>Vernetzung und Qualitätssicherung statt Wettbewerb</a:t>
            </a:r>
            <a:endParaRPr lang="de-DE" sz="2000" b="0" strike="noStrike" spc="-1" dirty="0">
              <a:latin typeface="Arial"/>
            </a:endParaRPr>
          </a:p>
          <a:p>
            <a:pPr marL="216000" indent="-216000">
              <a:lnSpc>
                <a:spcPct val="100000"/>
              </a:lnSpc>
            </a:pPr>
            <a:r>
              <a:rPr lang="de-DE" sz="2000" b="0" strike="noStrike" spc="-1" dirty="0">
                <a:solidFill>
                  <a:srgbClr val="000000"/>
                </a:solidFill>
                <a:latin typeface="+mn-lt"/>
                <a:ea typeface="+mn-ea"/>
              </a:rPr>
              <a:t>Im Auswahlverfahren für die antragstellenden Konsortien wird mit Blick auf eine inter­agierende, nutzerorientierte Informationsinfrastruktur ein Schwerpunkt auf die Vernetzung und die Abstimmung der Konsortien untereinander und auf eine Weiterentwicklung und Verbesserung der Anträge im Laufe des Auswahlprozesses gelegt. Die Beratung und Rückkopplung zwischen Antragstellenden, Begutachtenden und den Mitgliedern des Expertengremiums soll eine optimale Gesamtstruktur auf der Basis eines einheitlichen Qualitätsstandards für die Einzelkonsortien ermöglichen. Es herrscht das Prinzip der Weiterentwicklung und Qualitätssicherung gegenüber dem Prinzip des Wettbewerbs vor.</a:t>
            </a:r>
            <a:endParaRPr lang="de-DE" sz="2000" b="0" strike="noStrike" spc="-1" dirty="0">
              <a:latin typeface="Arial"/>
            </a:endParaRPr>
          </a:p>
          <a:p>
            <a:pPr marL="216000" indent="-216000">
              <a:lnSpc>
                <a:spcPct val="100000"/>
              </a:lnSpc>
            </a:pPr>
            <a:endParaRPr lang="de-DE" sz="20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166813" y="1241425"/>
            <a:ext cx="4464050" cy="3349625"/>
          </a:xfrm>
          <a:prstGeom prst="rect">
            <a:avLst/>
          </a:prstGeom>
        </p:spPr>
      </p:sp>
      <p:sp>
        <p:nvSpPr>
          <p:cNvPr id="187"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1200" b="0" strike="noStrike" spc="-1" dirty="0">
                <a:solidFill>
                  <a:srgbClr val="000000"/>
                </a:solidFill>
                <a:latin typeface="+mn-lt"/>
                <a:ea typeface="+mn-ea"/>
              </a:rPr>
              <a:t>Im November 2018 schlossen der Bund und die Länder eine Vereinbarung zum Aufbau und zur Förderung einer </a:t>
            </a:r>
            <a:r>
              <a:rPr lang="de-DE" sz="1200" b="1" strike="noStrike" spc="-1" dirty="0">
                <a:solidFill>
                  <a:srgbClr val="000000"/>
                </a:solidFill>
                <a:latin typeface="+mn-lt"/>
                <a:ea typeface="+mn-ea"/>
              </a:rPr>
              <a:t>Nationalen Forschungsdateninfrastruktur (NFDI)</a:t>
            </a:r>
            <a:r>
              <a:rPr lang="de-DE" sz="1200" b="0" strike="noStrike" spc="-1" dirty="0">
                <a:solidFill>
                  <a:srgbClr val="000000"/>
                </a:solidFill>
                <a:latin typeface="+mn-lt"/>
                <a:ea typeface="+mn-ea"/>
              </a:rPr>
              <a:t>  - einem bundesweiten Forschungsdaten-Netzwerk auf Basis zahlreicher Fach-Konsortien (NFDI4X). Bereits im Vorfeld wurde die Möglichkeit des Aufbaus dieser NFDI in Forschungs- und Infrastruktureinrichtungen rege diskutiert. Mit dem Schluss dieser Vereinbarung nahm der Aufbau einer NFDI nun konkrete Züge an und viele Forschungs- und Infrastruktureinrichtungen wurden, motiviert durch die in Aussicht gestellten Mittel, initiativ.</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„Vernetzung und Qualitätssicherung statt Wettbewerb“ lautete der Aufruf der Deutschen Forschungsgemeinschaft (DFG 2019), welche den Prozess begutachten und bewerten wird, bevor die Gemeinsame Wissenschaftskonferenz (GWK) letztendlich in drei jährlich aufeinander folgenden Runden entscheidet, welche Fach-Konsortien gefördert werden. Die erste Entscheidung wird im Juni 2020 fallen (Abbildung 1Abbildung 1:	Zeitplan der NFDI Ausschreibung bis zur ersten Förderentscheidung).</a:t>
            </a:r>
            <a:endParaRPr lang="de-DE" sz="1200" b="0" strike="noStrike" spc="-1" dirty="0">
              <a:latin typeface="Arial"/>
            </a:endParaRPr>
          </a:p>
          <a:p>
            <a:pPr marL="216000" indent="-216000">
              <a:lnSpc>
                <a:spcPct val="100000"/>
              </a:lnSpc>
            </a:pPr>
            <a:endParaRPr lang="de-DE" sz="1200" b="0" strike="noStrike" spc="-1" dirty="0">
              <a:latin typeface="Arial"/>
            </a:endParaRPr>
          </a:p>
          <a:p>
            <a:pPr marL="216000" indent="-216000">
              <a:lnSpc>
                <a:spcPct val="100000"/>
              </a:lnSpc>
            </a:pPr>
            <a:r>
              <a:rPr lang="de-DE" sz="2000" b="1" strike="noStrike" spc="-1" dirty="0">
                <a:solidFill>
                  <a:srgbClr val="000000"/>
                </a:solidFill>
                <a:latin typeface="+mn-lt"/>
                <a:ea typeface="+mn-ea"/>
              </a:rPr>
              <a:t>Vernetzung und Qualitätssicherung statt Wettbewerb</a:t>
            </a:r>
            <a:endParaRPr lang="de-DE" sz="2000" b="0" strike="noStrike" spc="-1" dirty="0">
              <a:latin typeface="Arial"/>
            </a:endParaRPr>
          </a:p>
          <a:p>
            <a:pPr marL="216000" indent="-216000">
              <a:lnSpc>
                <a:spcPct val="100000"/>
              </a:lnSpc>
            </a:pPr>
            <a:r>
              <a:rPr lang="de-DE" sz="2000" b="0" strike="noStrike" spc="-1" dirty="0">
                <a:solidFill>
                  <a:srgbClr val="000000"/>
                </a:solidFill>
                <a:latin typeface="+mn-lt"/>
                <a:ea typeface="+mn-ea"/>
              </a:rPr>
              <a:t>Im Auswahlverfahren für die antragstellenden Konsortien wird mit Blick auf eine inter­agierende, nutzerorientierte Informationsinfrastruktur ein Schwerpunkt auf die Vernetzung und die Abstimmung der Konsortien untereinander und auf eine Weiterentwicklung und Verbesserung der Anträge im Laufe des Auswahlprozesses gelegt. Die Beratung und Rückkopplung zwischen Antragstellenden, Begutachtenden und den Mitgliedern des Expertengremiums soll eine optimale Gesamtstruktur auf der Basis eines einheitlichen Qualitätsstandards für die Einzelkonsortien ermöglichen. Es herrscht das Prinzip der Weiterentwicklung und Qualitätssicherung gegenüber dem Prinzip des Wettbewerbs vor.</a:t>
            </a:r>
            <a:endParaRPr lang="de-DE" sz="2000" b="0" strike="noStrike" spc="-1" dirty="0">
              <a:latin typeface="Arial"/>
            </a:endParaRPr>
          </a:p>
          <a:p>
            <a:pPr marL="216000" indent="-216000">
              <a:lnSpc>
                <a:spcPct val="100000"/>
              </a:lnSpc>
            </a:pPr>
            <a:endParaRPr lang="de-DE" sz="20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1166813" y="1241425"/>
            <a:ext cx="4464050" cy="3349625"/>
          </a:xfrm>
          <a:prstGeom prst="rect">
            <a:avLst/>
          </a:prstGeom>
        </p:spPr>
      </p:sp>
      <p:sp>
        <p:nvSpPr>
          <p:cNvPr id="189"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Ergänzungen/Spezielles zu Orga und Inhalten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1166813" y="1241425"/>
            <a:ext cx="4464050" cy="3349625"/>
          </a:xfrm>
          <a:prstGeom prst="rect">
            <a:avLst/>
          </a:prstGeom>
        </p:spPr>
      </p:sp>
      <p:sp>
        <p:nvSpPr>
          <p:cNvPr id="191" name="PlaceHolder 2"/>
          <p:cNvSpPr>
            <a:spLocks noGrp="1"/>
          </p:cNvSpPr>
          <p:nvPr>
            <p:ph type="body"/>
          </p:nvPr>
        </p:nvSpPr>
        <p:spPr>
          <a:xfrm>
            <a:off x="679680" y="4777200"/>
            <a:ext cx="5437800" cy="3908160"/>
          </a:xfrm>
          <a:prstGeom prst="rect">
            <a:avLst/>
          </a:prstGeom>
        </p:spPr>
        <p:txBody>
          <a:bodyPr/>
          <a:lstStyle/>
          <a:p>
            <a:pPr marL="216000" indent="-216000">
              <a:lnSpc>
                <a:spcPct val="100000"/>
              </a:lnSpc>
            </a:pPr>
            <a:r>
              <a:rPr lang="de-DE" sz="2000" b="0" strike="noStrike" spc="-1">
                <a:latin typeface="Arial"/>
              </a:rPr>
              <a:t>Herausforderung Akzeptanz, Etablierung</a:t>
            </a:r>
          </a:p>
          <a:p>
            <a:pPr marL="216000" indent="-216000">
              <a:lnSpc>
                <a:spcPct val="100000"/>
              </a:lnSpc>
            </a:pPr>
            <a:r>
              <a:rPr lang="de-DE" sz="2000" b="0" strike="noStrike" spc="-1">
                <a:latin typeface="Arial"/>
              </a:rPr>
              <a:t>Anforderungen der Förderer, Publisher,…</a:t>
            </a:r>
          </a:p>
          <a:p>
            <a:pPr marL="216000" indent="-216000">
              <a:lnSpc>
                <a:spcPct val="100000"/>
              </a:lnSpc>
            </a:pPr>
            <a:r>
              <a:rPr lang="de-DE" sz="2000" b="0" strike="noStrike" spc="-1">
                <a:latin typeface="Arial"/>
              </a:rPr>
              <a:t>Un-Infrastrukturen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1166813" y="1241425"/>
            <a:ext cx="4464050" cy="3349625"/>
          </a:xfrm>
          <a:prstGeom prst="rect">
            <a:avLst/>
          </a:prstGeom>
        </p:spPr>
      </p:sp>
      <p:sp>
        <p:nvSpPr>
          <p:cNvPr id="193" name="PlaceHolder 2"/>
          <p:cNvSpPr>
            <a:spLocks noGrp="1"/>
          </p:cNvSpPr>
          <p:nvPr>
            <p:ph type="body"/>
          </p:nvPr>
        </p:nvSpPr>
        <p:spPr>
          <a:xfrm>
            <a:off x="679680" y="4777200"/>
            <a:ext cx="5437800" cy="3908160"/>
          </a:xfrm>
          <a:prstGeom prst="rect">
            <a:avLst/>
          </a:prstGeom>
        </p:spPr>
        <p:txBody>
          <a:bodyPr/>
          <a:lstStyle/>
          <a:p>
            <a:pPr>
              <a:lnSpc>
                <a:spcPct val="100000"/>
              </a:lnSpc>
            </a:pPr>
            <a:r>
              <a:rPr lang="de-DE" sz="2000" b="0" strike="noStrike" spc="-1">
                <a:latin typeface="Arial"/>
              </a:rPr>
              <a:t>Ergänzungen/Spezielles zu Infrastruktur, Technik, Standards,…</a:t>
            </a:r>
          </a:p>
          <a:p>
            <a:pPr>
              <a:lnSpc>
                <a:spcPct val="100000"/>
              </a:lnSpc>
            </a:pPr>
            <a:endParaRPr lang="de-DE"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1166813" y="1241425"/>
            <a:ext cx="4464050" cy="3349625"/>
          </a:xfrm>
          <a:prstGeom prst="rect">
            <a:avLst/>
          </a:prstGeom>
        </p:spPr>
      </p:sp>
      <p:sp>
        <p:nvSpPr>
          <p:cNvPr id="193" name="PlaceHolder 2"/>
          <p:cNvSpPr>
            <a:spLocks noGrp="1"/>
          </p:cNvSpPr>
          <p:nvPr>
            <p:ph type="body"/>
          </p:nvPr>
        </p:nvSpPr>
        <p:spPr>
          <a:xfrm>
            <a:off x="679680" y="4777200"/>
            <a:ext cx="5437800" cy="3908160"/>
          </a:xfrm>
          <a:prstGeom prst="rect">
            <a:avLst/>
          </a:prstGeom>
        </p:spPr>
        <p:txBody>
          <a:bodyPr/>
          <a:lstStyle/>
          <a:p>
            <a:pPr>
              <a:lnSpc>
                <a:spcPct val="100000"/>
              </a:lnSpc>
            </a:pPr>
            <a:r>
              <a:rPr lang="de-DE" sz="2000" b="0" strike="noStrike" spc="-1">
                <a:latin typeface="Arial"/>
              </a:rPr>
              <a:t>Ergänzungen/Spezielles zu Infrastruktur, Technik, Standards,…</a:t>
            </a:r>
          </a:p>
          <a:p>
            <a:pPr>
              <a:lnSpc>
                <a:spcPct val="100000"/>
              </a:lnSpc>
            </a:pPr>
            <a:endParaRPr lang="de-DE"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1166813" y="1241425"/>
            <a:ext cx="4464050" cy="3349625"/>
          </a:xfrm>
          <a:prstGeom prst="rect">
            <a:avLst/>
          </a:prstGeom>
        </p:spPr>
      </p:sp>
      <p:sp>
        <p:nvSpPr>
          <p:cNvPr id="195" name="PlaceHolder 2"/>
          <p:cNvSpPr>
            <a:spLocks noGrp="1"/>
          </p:cNvSpPr>
          <p:nvPr>
            <p:ph type="body"/>
          </p:nvPr>
        </p:nvSpPr>
        <p:spPr>
          <a:xfrm>
            <a:off x="679680" y="4777200"/>
            <a:ext cx="5437800" cy="3908160"/>
          </a:xfrm>
          <a:prstGeom prst="rect">
            <a:avLst/>
          </a:prstGeom>
        </p:spPr>
        <p:txBody>
          <a:bodyPr/>
          <a:lstStyle/>
          <a:p>
            <a:pPr>
              <a:lnSpc>
                <a:spcPct val="100000"/>
              </a:lnSpc>
            </a:pPr>
            <a:r>
              <a:rPr lang="de-DE" sz="2000" b="0" strike="noStrike" spc="-1">
                <a:latin typeface="Arial"/>
              </a:rPr>
              <a:t>Ergänzungen/Spezielles zu Infrastruktur, Technik, Standards,…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28" name="PlaceHolder 2"/>
          <p:cNvSpPr>
            <a:spLocks noGrp="1"/>
          </p:cNvSpPr>
          <p:nvPr>
            <p:ph type="body"/>
          </p:nvPr>
        </p:nvSpPr>
        <p:spPr>
          <a:xfrm>
            <a:off x="204480" y="156348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 name="PlaceHolder 3"/>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31"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4" name="PlaceHolder 5"/>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36" name="PlaceHolder 2"/>
          <p:cNvSpPr>
            <a:spLocks noGrp="1"/>
          </p:cNvSpPr>
          <p:nvPr>
            <p:ph type="body"/>
          </p:nvPr>
        </p:nvSpPr>
        <p:spPr>
          <a:xfrm>
            <a:off x="20448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3"/>
          <p:cNvSpPr>
            <a:spLocks noGrp="1"/>
          </p:cNvSpPr>
          <p:nvPr>
            <p:ph type="body"/>
          </p:nvPr>
        </p:nvSpPr>
        <p:spPr>
          <a:xfrm>
            <a:off x="166176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4"/>
          <p:cNvSpPr>
            <a:spLocks noGrp="1"/>
          </p:cNvSpPr>
          <p:nvPr>
            <p:ph type="body"/>
          </p:nvPr>
        </p:nvSpPr>
        <p:spPr>
          <a:xfrm>
            <a:off x="311904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5"/>
          <p:cNvSpPr>
            <a:spLocks noGrp="1"/>
          </p:cNvSpPr>
          <p:nvPr>
            <p:ph type="body"/>
          </p:nvPr>
        </p:nvSpPr>
        <p:spPr>
          <a:xfrm>
            <a:off x="20448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6"/>
          <p:cNvSpPr>
            <a:spLocks noGrp="1"/>
          </p:cNvSpPr>
          <p:nvPr>
            <p:ph type="body"/>
          </p:nvPr>
        </p:nvSpPr>
        <p:spPr>
          <a:xfrm>
            <a:off x="166176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1" name="PlaceHolder 7"/>
          <p:cNvSpPr>
            <a:spLocks noGrp="1"/>
          </p:cNvSpPr>
          <p:nvPr>
            <p:ph type="body"/>
          </p:nvPr>
        </p:nvSpPr>
        <p:spPr>
          <a:xfrm>
            <a:off x="311904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204480" y="1563480"/>
            <a:ext cx="4309920" cy="4435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204480" y="1563480"/>
            <a:ext cx="43099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80360" y="126360"/>
            <a:ext cx="8746560" cy="4404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7" name="PlaceHolder 2"/>
          <p:cNvSpPr>
            <a:spLocks noGrp="1"/>
          </p:cNvSpPr>
          <p:nvPr>
            <p:ph type="subTitle"/>
          </p:nvPr>
        </p:nvSpPr>
        <p:spPr>
          <a:xfrm>
            <a:off x="204480" y="1563480"/>
            <a:ext cx="4309920" cy="4435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204480" y="156348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20448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166176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311904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20448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166176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311904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90" name="PlaceHolder 2"/>
          <p:cNvSpPr>
            <a:spLocks noGrp="1"/>
          </p:cNvSpPr>
          <p:nvPr>
            <p:ph type="subTitle"/>
          </p:nvPr>
        </p:nvSpPr>
        <p:spPr>
          <a:xfrm>
            <a:off x="204480" y="1563480"/>
            <a:ext cx="4309920" cy="4435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204480" y="1563480"/>
            <a:ext cx="43099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9" name="PlaceHolder 2"/>
          <p:cNvSpPr>
            <a:spLocks noGrp="1"/>
          </p:cNvSpPr>
          <p:nvPr>
            <p:ph type="body"/>
          </p:nvPr>
        </p:nvSpPr>
        <p:spPr>
          <a:xfrm>
            <a:off x="204480" y="1563480"/>
            <a:ext cx="43099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180360" y="126360"/>
            <a:ext cx="8746560" cy="4404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99"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1"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03"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5" name="PlaceHolder 4"/>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07"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8"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9" name="PlaceHolder 4"/>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11" name="PlaceHolder 2"/>
          <p:cNvSpPr>
            <a:spLocks noGrp="1"/>
          </p:cNvSpPr>
          <p:nvPr>
            <p:ph type="body"/>
          </p:nvPr>
        </p:nvSpPr>
        <p:spPr>
          <a:xfrm>
            <a:off x="204480" y="156348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3"/>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19" name="PlaceHolder 2"/>
          <p:cNvSpPr>
            <a:spLocks noGrp="1"/>
          </p:cNvSpPr>
          <p:nvPr>
            <p:ph type="body"/>
          </p:nvPr>
        </p:nvSpPr>
        <p:spPr>
          <a:xfrm>
            <a:off x="20448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3"/>
          <p:cNvSpPr>
            <a:spLocks noGrp="1"/>
          </p:cNvSpPr>
          <p:nvPr>
            <p:ph type="body"/>
          </p:nvPr>
        </p:nvSpPr>
        <p:spPr>
          <a:xfrm>
            <a:off x="166176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4"/>
          <p:cNvSpPr>
            <a:spLocks noGrp="1"/>
          </p:cNvSpPr>
          <p:nvPr>
            <p:ph type="body"/>
          </p:nvPr>
        </p:nvSpPr>
        <p:spPr>
          <a:xfrm>
            <a:off x="3119040" y="156348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5"/>
          <p:cNvSpPr>
            <a:spLocks noGrp="1"/>
          </p:cNvSpPr>
          <p:nvPr>
            <p:ph type="body"/>
          </p:nvPr>
        </p:nvSpPr>
        <p:spPr>
          <a:xfrm>
            <a:off x="20448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3" name="PlaceHolder 6"/>
          <p:cNvSpPr>
            <a:spLocks noGrp="1"/>
          </p:cNvSpPr>
          <p:nvPr>
            <p:ph type="body"/>
          </p:nvPr>
        </p:nvSpPr>
        <p:spPr>
          <a:xfrm>
            <a:off x="166176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4" name="PlaceHolder 7"/>
          <p:cNvSpPr>
            <a:spLocks noGrp="1"/>
          </p:cNvSpPr>
          <p:nvPr>
            <p:ph type="body"/>
          </p:nvPr>
        </p:nvSpPr>
        <p:spPr>
          <a:xfrm>
            <a:off x="3119040" y="3880440"/>
            <a:ext cx="138744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1"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80360" y="126360"/>
            <a:ext cx="8746560" cy="4404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3"/>
          <p:cNvSpPr>
            <a:spLocks noGrp="1"/>
          </p:cNvSpPr>
          <p:nvPr>
            <p:ph type="body"/>
          </p:nvPr>
        </p:nvSpPr>
        <p:spPr>
          <a:xfrm>
            <a:off x="24130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 name="PlaceHolder 4"/>
          <p:cNvSpPr>
            <a:spLocks noGrp="1"/>
          </p:cNvSpPr>
          <p:nvPr>
            <p:ph type="body"/>
          </p:nvPr>
        </p:nvSpPr>
        <p:spPr>
          <a:xfrm>
            <a:off x="2044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20" name="PlaceHolder 2"/>
          <p:cNvSpPr>
            <a:spLocks noGrp="1"/>
          </p:cNvSpPr>
          <p:nvPr>
            <p:ph type="body"/>
          </p:nvPr>
        </p:nvSpPr>
        <p:spPr>
          <a:xfrm>
            <a:off x="204480" y="1563480"/>
            <a:ext cx="2103120" cy="44359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 name="PlaceHolder 4"/>
          <p:cNvSpPr>
            <a:spLocks noGrp="1"/>
          </p:cNvSpPr>
          <p:nvPr>
            <p:ph type="body"/>
          </p:nvPr>
        </p:nvSpPr>
        <p:spPr>
          <a:xfrm>
            <a:off x="2413080" y="388044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0360" y="126360"/>
            <a:ext cx="8746560" cy="950040"/>
          </a:xfrm>
          <a:prstGeom prst="rect">
            <a:avLst/>
          </a:prstGeom>
        </p:spPr>
        <p:txBody>
          <a:bodyPr lIns="0" tIns="0" rIns="0" bIns="0" anchor="ctr"/>
          <a:lstStyle/>
          <a:p>
            <a:endParaRPr lang="en-US" sz="1800" b="0" strike="noStrike" spc="-1">
              <a:solidFill>
                <a:srgbClr val="000000"/>
              </a:solidFill>
              <a:latin typeface="Calibri"/>
            </a:endParaRPr>
          </a:p>
        </p:txBody>
      </p:sp>
      <p:sp>
        <p:nvSpPr>
          <p:cNvPr id="24" name="PlaceHolder 2"/>
          <p:cNvSpPr>
            <a:spLocks noGrp="1"/>
          </p:cNvSpPr>
          <p:nvPr>
            <p:ph type="body"/>
          </p:nvPr>
        </p:nvSpPr>
        <p:spPr>
          <a:xfrm>
            <a:off x="2044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3"/>
          <p:cNvSpPr>
            <a:spLocks noGrp="1"/>
          </p:cNvSpPr>
          <p:nvPr>
            <p:ph type="body"/>
          </p:nvPr>
        </p:nvSpPr>
        <p:spPr>
          <a:xfrm>
            <a:off x="2413080" y="1563480"/>
            <a:ext cx="21031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6" name="PlaceHolder 4"/>
          <p:cNvSpPr>
            <a:spLocks noGrp="1"/>
          </p:cNvSpPr>
          <p:nvPr>
            <p:ph type="body"/>
          </p:nvPr>
        </p:nvSpPr>
        <p:spPr>
          <a:xfrm>
            <a:off x="204480" y="3880440"/>
            <a:ext cx="4309920" cy="211572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628200" y="1780560"/>
            <a:ext cx="7966800" cy="2387160"/>
          </a:xfrm>
          <a:prstGeom prst="rect">
            <a:avLst/>
          </a:prstGeom>
        </p:spPr>
        <p:txBody>
          <a:bodyPr anchor="b"/>
          <a:lstStyle/>
          <a:p>
            <a:pPr algn="ctr">
              <a:lnSpc>
                <a:spcPct val="90000"/>
              </a:lnSpc>
            </a:pPr>
            <a:r>
              <a:rPr lang="en-US" sz="4500" b="0" strike="noStrike" spc="-1">
                <a:solidFill>
                  <a:srgbClr val="000000"/>
                </a:solidFill>
                <a:latin typeface="Calibri Light"/>
                <a:ea typeface="Arial"/>
              </a:rPr>
              <a:t>Title of Your Presentation</a:t>
            </a:r>
            <a:endParaRPr lang="en-US" sz="4500" b="0" strike="noStrike" spc="-1">
              <a:solidFill>
                <a:srgbClr val="000000"/>
              </a:solidFill>
              <a:latin typeface="Calibri"/>
            </a:endParaRPr>
          </a:p>
        </p:txBody>
      </p:sp>
      <p:pic>
        <p:nvPicPr>
          <p:cNvPr id="7" name="Picture 3"/>
          <p:cNvPicPr/>
          <p:nvPr/>
        </p:nvPicPr>
        <p:blipFill>
          <a:blip r:embed="rId15"/>
          <a:stretch/>
        </p:blipFill>
        <p:spPr>
          <a:xfrm>
            <a:off x="323640" y="336240"/>
            <a:ext cx="1438560" cy="808200"/>
          </a:xfrm>
          <a:prstGeom prst="rect">
            <a:avLst/>
          </a:prstGeom>
          <a:ln>
            <a:noFill/>
          </a:ln>
        </p:spPr>
      </p:pic>
      <p:pic>
        <p:nvPicPr>
          <p:cNvPr id="2" name="Picture 7"/>
          <p:cNvPicPr/>
          <p:nvPr/>
        </p:nvPicPr>
        <p:blipFill>
          <a:blip r:embed="rId16"/>
          <a:stretch/>
        </p:blipFill>
        <p:spPr>
          <a:xfrm>
            <a:off x="1840320" y="502920"/>
            <a:ext cx="2371320" cy="474840"/>
          </a:xfrm>
          <a:prstGeom prst="rect">
            <a:avLst/>
          </a:prstGeom>
          <a:ln>
            <a:noFill/>
          </a:ln>
        </p:spPr>
      </p:pic>
      <p:pic>
        <p:nvPicPr>
          <p:cNvPr id="3" name="Picture 8"/>
          <p:cNvPicPr/>
          <p:nvPr/>
        </p:nvPicPr>
        <p:blipFill>
          <a:blip r:embed="rId17"/>
          <a:stretch/>
        </p:blipFill>
        <p:spPr>
          <a:xfrm>
            <a:off x="6732360" y="345960"/>
            <a:ext cx="1925280" cy="789120"/>
          </a:xfrm>
          <a:prstGeom prst="rect">
            <a:avLst/>
          </a:prstGeom>
          <a:ln>
            <a:noFill/>
          </a:ln>
        </p:spPr>
      </p:pic>
      <p:pic>
        <p:nvPicPr>
          <p:cNvPr id="4" name="Picture 9"/>
          <p:cNvPicPr/>
          <p:nvPr/>
        </p:nvPicPr>
        <p:blipFill>
          <a:blip r:embed="rId18"/>
          <a:stretch/>
        </p:blipFill>
        <p:spPr>
          <a:xfrm>
            <a:off x="4428000" y="322920"/>
            <a:ext cx="2085120" cy="834840"/>
          </a:xfrm>
          <a:prstGeom prst="rect">
            <a:avLst/>
          </a:prstGeom>
          <a:ln>
            <a:noFill/>
          </a:ln>
        </p:spPr>
      </p:pic>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Picture 6"/>
          <p:cNvPicPr/>
          <p:nvPr/>
        </p:nvPicPr>
        <p:blipFill>
          <a:blip r:embed="rId14"/>
          <a:srcRect t="25815" b="58295"/>
          <a:stretch/>
        </p:blipFill>
        <p:spPr>
          <a:xfrm>
            <a:off x="148680" y="135360"/>
            <a:ext cx="8825760" cy="962280"/>
          </a:xfrm>
          <a:prstGeom prst="rect">
            <a:avLst/>
          </a:prstGeom>
          <a:ln>
            <a:noFill/>
          </a:ln>
        </p:spPr>
      </p:pic>
      <p:sp>
        <p:nvSpPr>
          <p:cNvPr id="43" name="PlaceHolder 1"/>
          <p:cNvSpPr>
            <a:spLocks noGrp="1"/>
          </p:cNvSpPr>
          <p:nvPr>
            <p:ph type="body"/>
          </p:nvPr>
        </p:nvSpPr>
        <p:spPr>
          <a:xfrm>
            <a:off x="198360" y="1555920"/>
            <a:ext cx="8746560" cy="4556520"/>
          </a:xfrm>
          <a:prstGeom prst="rect">
            <a:avLst/>
          </a:prstGeom>
        </p:spPr>
        <p:txBody>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ea typeface="Arial"/>
              </a:rPr>
              <a:t>First Level</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ea typeface="Arial"/>
              </a:rPr>
              <a:t>Second level</a:t>
            </a:r>
            <a:endParaRPr lang="en-US" sz="2400" b="0" strike="noStrike" spc="-1">
              <a:solidFill>
                <a:srgbClr val="000000"/>
              </a:solidFill>
              <a:latin typeface="Calibri"/>
            </a:endParaRP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ea typeface="Arial"/>
              </a:rPr>
              <a:t>Third level</a:t>
            </a:r>
            <a:endParaRPr lang="en-US" sz="2000" b="0" strike="noStrike" spc="-1">
              <a:solidFill>
                <a:srgbClr val="000000"/>
              </a:solidFill>
              <a:latin typeface="Calibri"/>
            </a:endParaRP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Fourth level</a:t>
            </a:r>
            <a:endParaRPr lang="en-US" sz="1800" b="0" strike="noStrike" spc="-1">
              <a:solidFill>
                <a:srgbClr val="000000"/>
              </a:solidFill>
              <a:latin typeface="Calibri"/>
            </a:endParaRP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Fifth level</a:t>
            </a:r>
            <a:endParaRPr lang="en-US" sz="1800" b="0" strike="noStrike" spc="-1">
              <a:solidFill>
                <a:srgbClr val="000000"/>
              </a:solidFill>
              <a:latin typeface="Calibri"/>
            </a:endParaRPr>
          </a:p>
        </p:txBody>
      </p:sp>
      <p:sp>
        <p:nvSpPr>
          <p:cNvPr id="44" name="CustomShape 2"/>
          <p:cNvSpPr/>
          <p:nvPr/>
        </p:nvSpPr>
        <p:spPr>
          <a:xfrm>
            <a:off x="8079120" y="6440760"/>
            <a:ext cx="8658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61940B83-DE82-47F4-93B7-663FFC80F6BB}" type="slidenum">
              <a:rPr lang="de-DE" sz="1800" b="0" strike="noStrike" spc="-1">
                <a:solidFill>
                  <a:srgbClr val="000000"/>
                </a:solidFill>
                <a:latin typeface="Calibri"/>
                <a:ea typeface="Arial"/>
              </a:rPr>
              <a:t>‹Nr.›</a:t>
            </a:fld>
            <a:endParaRPr lang="de-DE" sz="1800" b="0" strike="noStrike" spc="-1">
              <a:latin typeface="Arial"/>
            </a:endParaRPr>
          </a:p>
        </p:txBody>
      </p:sp>
      <p:sp>
        <p:nvSpPr>
          <p:cNvPr id="45" name="PlaceHolder 3"/>
          <p:cNvSpPr>
            <a:spLocks noGrp="1"/>
          </p:cNvSpPr>
          <p:nvPr>
            <p:ph type="title"/>
          </p:nvPr>
        </p:nvSpPr>
        <p:spPr>
          <a:xfrm>
            <a:off x="180360" y="126360"/>
            <a:ext cx="8746560" cy="950040"/>
          </a:xfrm>
          <a:prstGeom prst="rect">
            <a:avLst/>
          </a:prstGeom>
        </p:spPr>
        <p:txBody>
          <a:bodyPr anchor="ctr">
            <a:normAutofit/>
          </a:bodyPr>
          <a:lstStyle/>
          <a:p>
            <a:pPr algn="ctr">
              <a:lnSpc>
                <a:spcPct val="90000"/>
              </a:lnSpc>
            </a:pPr>
            <a:r>
              <a:rPr lang="en-US" sz="4000" b="1" strike="noStrike" spc="-1">
                <a:solidFill>
                  <a:srgbClr val="335AA3"/>
                </a:solidFill>
                <a:latin typeface="Calibri Light"/>
                <a:ea typeface="Arial"/>
              </a:rPr>
              <a:t>Slide Title</a:t>
            </a:r>
            <a:endParaRPr lang="en-US" sz="4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Picture 17"/>
          <p:cNvPicPr/>
          <p:nvPr/>
        </p:nvPicPr>
        <p:blipFill>
          <a:blip r:embed="rId14"/>
          <a:srcRect t="24434" b="58295"/>
          <a:stretch/>
        </p:blipFill>
        <p:spPr>
          <a:xfrm>
            <a:off x="-7920" y="0"/>
            <a:ext cx="9151560" cy="1084680"/>
          </a:xfrm>
          <a:prstGeom prst="rect">
            <a:avLst/>
          </a:prstGeom>
          <a:ln>
            <a:noFill/>
          </a:ln>
        </p:spPr>
      </p:pic>
      <p:sp>
        <p:nvSpPr>
          <p:cNvPr id="83" name="CustomShape 1"/>
          <p:cNvSpPr/>
          <p:nvPr/>
        </p:nvSpPr>
        <p:spPr>
          <a:xfrm>
            <a:off x="204480" y="1563480"/>
            <a:ext cx="4309920" cy="443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a:off x="4629240" y="1563480"/>
            <a:ext cx="4309920" cy="443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5" name="PlaceHolder 3"/>
          <p:cNvSpPr>
            <a:spLocks noGrp="1"/>
          </p:cNvSpPr>
          <p:nvPr>
            <p:ph type="body"/>
          </p:nvPr>
        </p:nvSpPr>
        <p:spPr>
          <a:xfrm>
            <a:off x="204480" y="1563480"/>
            <a:ext cx="4309920" cy="4435920"/>
          </a:xfrm>
          <a:prstGeom prst="rect">
            <a:avLst/>
          </a:prstGeom>
        </p:spPr>
        <p:txBody>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ea typeface="Arial"/>
              </a:rPr>
              <a:t>Text here</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ea typeface="Arial"/>
              </a:rPr>
              <a:t>Second level</a:t>
            </a:r>
            <a:endParaRPr lang="en-US" sz="2400" b="0" strike="noStrike" spc="-1">
              <a:solidFill>
                <a:srgbClr val="000000"/>
              </a:solidFill>
              <a:latin typeface="Calibri"/>
            </a:endParaRP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ea typeface="Arial"/>
              </a:rPr>
              <a:t>Third level</a:t>
            </a:r>
            <a:endParaRPr lang="en-US" sz="2000" b="0" strike="noStrike" spc="-1">
              <a:solidFill>
                <a:srgbClr val="000000"/>
              </a:solidFill>
              <a:latin typeface="Calibri"/>
            </a:endParaRP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Fourth level</a:t>
            </a:r>
            <a:endParaRPr lang="en-US" sz="1800" b="0" strike="noStrike" spc="-1">
              <a:solidFill>
                <a:srgbClr val="000000"/>
              </a:solidFill>
              <a:latin typeface="Calibri"/>
            </a:endParaRP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Fifth level</a:t>
            </a:r>
            <a:endParaRPr lang="en-US" sz="1800" b="0" strike="noStrike" spc="-1">
              <a:solidFill>
                <a:srgbClr val="000000"/>
              </a:solidFill>
              <a:latin typeface="Calibri"/>
            </a:endParaRPr>
          </a:p>
        </p:txBody>
      </p:sp>
      <p:sp>
        <p:nvSpPr>
          <p:cNvPr id="86" name="PlaceHolder 4"/>
          <p:cNvSpPr>
            <a:spLocks noGrp="1"/>
          </p:cNvSpPr>
          <p:nvPr>
            <p:ph type="body"/>
          </p:nvPr>
        </p:nvSpPr>
        <p:spPr>
          <a:xfrm>
            <a:off x="4629240" y="1563480"/>
            <a:ext cx="4309920" cy="4435920"/>
          </a:xfrm>
          <a:prstGeom prst="rect">
            <a:avLst/>
          </a:prstGeom>
        </p:spPr>
        <p:txBody>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ea typeface="Arial"/>
              </a:rPr>
              <a:t>Text here</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ea typeface="Arial"/>
              </a:rPr>
              <a:t>Second level</a:t>
            </a:r>
            <a:endParaRPr lang="en-US" sz="2400" b="0" strike="noStrike" spc="-1">
              <a:solidFill>
                <a:srgbClr val="000000"/>
              </a:solidFill>
              <a:latin typeface="Calibri"/>
            </a:endParaRP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ea typeface="Arial"/>
              </a:rPr>
              <a:t>Third level</a:t>
            </a:r>
            <a:endParaRPr lang="en-US" sz="2000" b="0" strike="noStrike" spc="-1">
              <a:solidFill>
                <a:srgbClr val="000000"/>
              </a:solidFill>
              <a:latin typeface="Calibri"/>
            </a:endParaRP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Fourth level</a:t>
            </a:r>
            <a:endParaRPr lang="en-US" sz="1800" b="0" strike="noStrike" spc="-1">
              <a:solidFill>
                <a:srgbClr val="000000"/>
              </a:solidFill>
              <a:latin typeface="Calibri"/>
            </a:endParaRP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ea typeface="Arial"/>
              </a:rPr>
              <a:t>Fifth level</a:t>
            </a:r>
            <a:endParaRPr lang="en-US" sz="1800" b="0" strike="noStrike" spc="-1">
              <a:solidFill>
                <a:srgbClr val="000000"/>
              </a:solidFill>
              <a:latin typeface="Calibri"/>
            </a:endParaRPr>
          </a:p>
        </p:txBody>
      </p:sp>
      <p:sp>
        <p:nvSpPr>
          <p:cNvPr id="87" name="CustomShape 5"/>
          <p:cNvSpPr/>
          <p:nvPr/>
        </p:nvSpPr>
        <p:spPr>
          <a:xfrm>
            <a:off x="8079120" y="6440760"/>
            <a:ext cx="8658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89412860-793C-45E6-9F32-EC93B603E695}" type="slidenum">
              <a:rPr lang="de-DE" sz="1800" b="0" strike="noStrike" spc="-1">
                <a:solidFill>
                  <a:srgbClr val="000000"/>
                </a:solidFill>
                <a:latin typeface="Calibri"/>
                <a:ea typeface="Arial"/>
              </a:rPr>
              <a:t>‹Nr.›</a:t>
            </a:fld>
            <a:endParaRPr lang="de-DE" sz="1800" b="0" strike="noStrike" spc="-1">
              <a:latin typeface="Arial"/>
            </a:endParaRPr>
          </a:p>
        </p:txBody>
      </p:sp>
      <p:sp>
        <p:nvSpPr>
          <p:cNvPr id="88" name="PlaceHolder 6"/>
          <p:cNvSpPr>
            <a:spLocks noGrp="1"/>
          </p:cNvSpPr>
          <p:nvPr>
            <p:ph type="title"/>
          </p:nvPr>
        </p:nvSpPr>
        <p:spPr>
          <a:xfrm>
            <a:off x="180360" y="126360"/>
            <a:ext cx="8746560" cy="950040"/>
          </a:xfrm>
          <a:prstGeom prst="rect">
            <a:avLst/>
          </a:prstGeom>
        </p:spPr>
        <p:txBody>
          <a:bodyPr anchor="ctr">
            <a:normAutofit/>
          </a:bodyPr>
          <a:lstStyle/>
          <a:p>
            <a:pPr algn="ctr">
              <a:lnSpc>
                <a:spcPct val="90000"/>
              </a:lnSpc>
            </a:pPr>
            <a:r>
              <a:rPr lang="en-US" sz="4000" b="1" strike="noStrike" spc="-1">
                <a:solidFill>
                  <a:srgbClr val="335AA3"/>
                </a:solidFill>
                <a:latin typeface="Calibri Light"/>
                <a:ea typeface="Arial"/>
              </a:rPr>
              <a:t>Slide Title</a:t>
            </a:r>
            <a:endParaRPr lang="en-US" sz="4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588240" y="1329480"/>
            <a:ext cx="7966800" cy="2387160"/>
          </a:xfrm>
          <a:prstGeom prst="rect">
            <a:avLst/>
          </a:prstGeom>
          <a:noFill/>
          <a:ln>
            <a:noFill/>
          </a:ln>
        </p:spPr>
        <p:txBody>
          <a:bodyPr anchor="b">
            <a:normAutofit/>
          </a:bodyPr>
          <a:lstStyle/>
          <a:p>
            <a:pPr algn="ctr">
              <a:lnSpc>
                <a:spcPct val="90000"/>
              </a:lnSpc>
            </a:pPr>
            <a:r>
              <a:rPr lang="en-US" sz="2800" b="1" strike="noStrike" spc="-1">
                <a:solidFill>
                  <a:srgbClr val="335AA3"/>
                </a:solidFill>
                <a:latin typeface="Tahoma"/>
                <a:ea typeface="Tahoma"/>
              </a:rPr>
              <a:t>Die Herausbildung unterschiedlicher Infrastrukturen an den Beispielen der German Federation for Biological Data (GFBio) und der Marinen Dateninfrastruktur Deutschland (MDI-DE) </a:t>
            </a:r>
            <a:endParaRPr lang="en-US" sz="2800" b="0" strike="noStrike" spc="-1">
              <a:solidFill>
                <a:srgbClr val="000000"/>
              </a:solidFill>
              <a:latin typeface="Calibri"/>
            </a:endParaRPr>
          </a:p>
        </p:txBody>
      </p:sp>
      <p:sp>
        <p:nvSpPr>
          <p:cNvPr id="132" name="TextShape 2"/>
          <p:cNvSpPr txBox="1"/>
          <p:nvPr/>
        </p:nvSpPr>
        <p:spPr>
          <a:xfrm>
            <a:off x="1143000" y="4006440"/>
            <a:ext cx="6857640" cy="1942560"/>
          </a:xfrm>
          <a:prstGeom prst="rect">
            <a:avLst/>
          </a:prstGeom>
          <a:noFill/>
          <a:ln>
            <a:noFill/>
          </a:ln>
        </p:spPr>
        <p:txBody>
          <a:bodyPr anchor="ctr">
            <a:normAutofit lnSpcReduction="10000"/>
          </a:bodyPr>
          <a:lstStyle/>
          <a:p>
            <a:pPr algn="ctr">
              <a:lnSpc>
                <a:spcPct val="90000"/>
              </a:lnSpc>
              <a:spcBef>
                <a:spcPts val="1001"/>
              </a:spcBef>
            </a:pPr>
            <a:r>
              <a:rPr lang="de-DE" sz="2000" b="1" strike="noStrike" spc="-1">
                <a:solidFill>
                  <a:srgbClr val="595959"/>
                </a:solidFill>
                <a:latin typeface="Calibri"/>
                <a:ea typeface="Arial"/>
              </a:rPr>
              <a:t>Jörn Kohlus*, Franziska Helbing**</a:t>
            </a:r>
            <a:endParaRPr lang="de-DE" sz="2000" b="0" strike="noStrike" spc="-1">
              <a:latin typeface="Arial"/>
            </a:endParaRPr>
          </a:p>
          <a:p>
            <a:pPr algn="ctr">
              <a:lnSpc>
                <a:spcPct val="90000"/>
              </a:lnSpc>
              <a:spcBef>
                <a:spcPts val="1001"/>
              </a:spcBef>
              <a:spcAft>
                <a:spcPts val="601"/>
              </a:spcAft>
            </a:pPr>
            <a:r>
              <a:rPr lang="de-DE" sz="1600" b="1" strike="noStrike" spc="-1">
                <a:solidFill>
                  <a:srgbClr val="595959"/>
                </a:solidFill>
                <a:latin typeface="Calibri"/>
                <a:ea typeface="Arial"/>
              </a:rPr>
              <a:t>*Landesbetrieb für Küstenschutz, Nationalpark und Meeresschutz Schleswig-Holstein</a:t>
            </a:r>
            <a:endParaRPr lang="de-DE" sz="1600" b="0" strike="noStrike" spc="-1">
              <a:latin typeface="Arial"/>
            </a:endParaRPr>
          </a:p>
          <a:p>
            <a:pPr algn="ctr">
              <a:lnSpc>
                <a:spcPct val="90000"/>
              </a:lnSpc>
              <a:spcBef>
                <a:spcPts val="1001"/>
              </a:spcBef>
              <a:spcAft>
                <a:spcPts val="601"/>
              </a:spcAft>
            </a:pPr>
            <a:r>
              <a:rPr lang="de-DE" sz="1600" b="1" strike="noStrike" spc="-1">
                <a:solidFill>
                  <a:srgbClr val="595959"/>
                </a:solidFill>
                <a:latin typeface="Calibri"/>
                <a:ea typeface="Arial"/>
              </a:rPr>
              <a:t>**Abteilung F+E der Niedersächsischen Staats- und Universitätsbibliothek Göttingen</a:t>
            </a:r>
            <a:endParaRPr lang="de-DE" sz="1600" b="0" strike="noStrike" spc="-1">
              <a:latin typeface="Arial"/>
            </a:endParaRPr>
          </a:p>
          <a:p>
            <a:pPr algn="ctr">
              <a:lnSpc>
                <a:spcPct val="90000"/>
              </a:lnSpc>
              <a:spcBef>
                <a:spcPts val="1001"/>
              </a:spcBef>
              <a:spcAft>
                <a:spcPts val="601"/>
              </a:spcAft>
            </a:pPr>
            <a:r>
              <a:rPr lang="de-DE" sz="1600" b="1" strike="noStrike" spc="-1">
                <a:solidFill>
                  <a:srgbClr val="595959"/>
                </a:solidFill>
                <a:latin typeface="Calibri"/>
                <a:ea typeface="Arial"/>
              </a:rPr>
              <a:t>		</a:t>
            </a:r>
            <a:endParaRPr lang="de-DE" sz="1600" b="0" strike="noStrike" spc="-1">
              <a:latin typeface="Arial"/>
            </a:endParaRPr>
          </a:p>
        </p:txBody>
      </p:sp>
      <p:sp>
        <p:nvSpPr>
          <p:cNvPr id="133" name="CustomShape 3"/>
          <p:cNvSpPr/>
          <p:nvPr/>
        </p:nvSpPr>
        <p:spPr>
          <a:xfrm>
            <a:off x="957240" y="6090120"/>
            <a:ext cx="7416360" cy="71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1"/>
              </a:spcAft>
            </a:pPr>
            <a:r>
              <a:rPr lang="de-DE" sz="1800" b="0" strike="noStrike" spc="-1" dirty="0" smtClean="0">
                <a:solidFill>
                  <a:srgbClr val="000000"/>
                </a:solidFill>
                <a:latin typeface="Calibri"/>
                <a:ea typeface="Arial"/>
              </a:rPr>
              <a:t>28. GIS-Küste 2019, 19. Sep. </a:t>
            </a:r>
            <a:r>
              <a:rPr lang="de-DE" sz="1800" b="0" strike="noStrike" spc="-1" dirty="0">
                <a:solidFill>
                  <a:srgbClr val="000000"/>
                </a:solidFill>
                <a:latin typeface="Calibri"/>
                <a:ea typeface="Arial"/>
              </a:rPr>
              <a:t>2019</a:t>
            </a:r>
            <a:endParaRPr lang="de-DE" sz="1800" b="0" strike="noStrike" spc="-1" dirty="0">
              <a:latin typeface="Arial"/>
            </a:endParaRPr>
          </a:p>
        </p:txBody>
      </p:sp>
      <p:pic>
        <p:nvPicPr>
          <p:cNvPr id="134" name="Picture 10"/>
          <p:cNvPicPr/>
          <p:nvPr/>
        </p:nvPicPr>
        <p:blipFill>
          <a:blip r:embed="rId3"/>
          <a:stretch/>
        </p:blipFill>
        <p:spPr>
          <a:xfrm>
            <a:off x="452880" y="1268640"/>
            <a:ext cx="1310400" cy="16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nhaltsplatzhalter 5"/>
          <p:cNvPicPr/>
          <p:nvPr/>
        </p:nvPicPr>
        <p:blipFill>
          <a:blip r:embed="rId3"/>
          <a:stretch/>
        </p:blipFill>
        <p:spPr>
          <a:xfrm>
            <a:off x="180360" y="3460680"/>
            <a:ext cx="3995280" cy="2996280"/>
          </a:xfrm>
          <a:prstGeom prst="rect">
            <a:avLst/>
          </a:prstGeom>
          <a:ln>
            <a:noFill/>
          </a:ln>
        </p:spPr>
      </p:pic>
      <p:sp>
        <p:nvSpPr>
          <p:cNvPr id="161"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GFBio</a:t>
            </a:r>
            <a:endParaRPr lang="en-US" sz="4000" b="0" strike="noStrike" spc="-1">
              <a:solidFill>
                <a:srgbClr val="000000"/>
              </a:solidFill>
              <a:latin typeface="Calibri"/>
            </a:endParaRPr>
          </a:p>
        </p:txBody>
      </p:sp>
      <p:pic>
        <p:nvPicPr>
          <p:cNvPr id="162" name="Picture 3"/>
          <p:cNvPicPr/>
          <p:nvPr/>
        </p:nvPicPr>
        <p:blipFill>
          <a:blip r:embed="rId4"/>
          <a:stretch/>
        </p:blipFill>
        <p:spPr>
          <a:xfrm>
            <a:off x="3931920" y="909720"/>
            <a:ext cx="5090040" cy="3598920"/>
          </a:xfrm>
          <a:prstGeom prst="rect">
            <a:avLst/>
          </a:prstGeom>
          <a:ln>
            <a:noFill/>
          </a:ln>
        </p:spPr>
      </p:pic>
      <p:pic>
        <p:nvPicPr>
          <p:cNvPr id="163" name="Grafik 6"/>
          <p:cNvPicPr/>
          <p:nvPr/>
        </p:nvPicPr>
        <p:blipFill>
          <a:blip r:embed="rId5"/>
          <a:stretch/>
        </p:blipFill>
        <p:spPr>
          <a:xfrm rot="20882400">
            <a:off x="5282280" y="4394880"/>
            <a:ext cx="1751760" cy="2176200"/>
          </a:xfrm>
          <a:prstGeom prst="rect">
            <a:avLst/>
          </a:prstGeom>
          <a:ln>
            <a:noFill/>
          </a:ln>
        </p:spPr>
      </p:pic>
      <p:pic>
        <p:nvPicPr>
          <p:cNvPr id="164" name="Picture 9"/>
          <p:cNvPicPr/>
          <p:nvPr/>
        </p:nvPicPr>
        <p:blipFill>
          <a:blip r:embed="rId6"/>
          <a:stretch/>
        </p:blipFill>
        <p:spPr>
          <a:xfrm>
            <a:off x="539640" y="580320"/>
            <a:ext cx="2160000" cy="2880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4) Komponenten und Angebote</a:t>
            </a:r>
            <a:endParaRPr lang="en-US" sz="4000" b="0" strike="noStrike" spc="-1">
              <a:solidFill>
                <a:srgbClr val="000000"/>
              </a:solidFill>
              <a:latin typeface="Calibri"/>
            </a:endParaRPr>
          </a:p>
        </p:txBody>
      </p:sp>
      <p:graphicFrame>
        <p:nvGraphicFramePr>
          <p:cNvPr id="166" name="Table 2"/>
          <p:cNvGraphicFramePr/>
          <p:nvPr/>
        </p:nvGraphicFramePr>
        <p:xfrm>
          <a:off x="611640" y="1628640"/>
          <a:ext cx="7791840" cy="3566160"/>
        </p:xfrm>
        <a:graphic>
          <a:graphicData uri="http://schemas.openxmlformats.org/drawingml/2006/table">
            <a:tbl>
              <a:tblPr/>
              <a:tblGrid>
                <a:gridCol w="1800000">
                  <a:extLst>
                    <a:ext uri="{9D8B030D-6E8A-4147-A177-3AD203B41FA5}">
                      <a16:colId xmlns="" xmlns:a16="http://schemas.microsoft.com/office/drawing/2014/main" val="20000"/>
                    </a:ext>
                  </a:extLst>
                </a:gridCol>
                <a:gridCol w="2952000">
                  <a:extLst>
                    <a:ext uri="{9D8B030D-6E8A-4147-A177-3AD203B41FA5}">
                      <a16:colId xmlns="" xmlns:a16="http://schemas.microsoft.com/office/drawing/2014/main" val="20001"/>
                    </a:ext>
                  </a:extLst>
                </a:gridCol>
                <a:gridCol w="3039840">
                  <a:extLst>
                    <a:ext uri="{9D8B030D-6E8A-4147-A177-3AD203B41FA5}">
                      <a16:colId xmlns="" xmlns:a16="http://schemas.microsoft.com/office/drawing/2014/main" val="20002"/>
                    </a:ext>
                  </a:extLst>
                </a:gridCol>
              </a:tblGrid>
              <a:tr h="488520">
                <a:tc>
                  <a:txBody>
                    <a:bodyPr/>
                    <a:lstStyle/>
                    <a:p>
                      <a:pPr marL="320760" indent="-320400">
                        <a:lnSpc>
                          <a:spcPct val="100000"/>
                        </a:lnSpc>
                        <a:spcBef>
                          <a:spcPts val="300"/>
                        </a:spcBef>
                      </a:pPr>
                      <a:r>
                        <a:rPr lang="de-DE" sz="1500" b="1" strike="noStrike" spc="-1">
                          <a:solidFill>
                            <a:srgbClr val="000000"/>
                          </a:solidFill>
                          <a:latin typeface="Calibri"/>
                          <a:ea typeface="Cambria"/>
                        </a:rPr>
                        <a:t>Komponenten und Angebote</a:t>
                      </a:r>
                      <a:endParaRPr lang="de-DE" sz="1500" b="0" strike="noStrike" spc="-1">
                        <a:latin typeface="Arial"/>
                      </a:endParaRPr>
                    </a:p>
                  </a:txBody>
                  <a:tcPr marL="68400" marR="68400">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MDI-DE</a:t>
                      </a:r>
                      <a:endParaRPr lang="de-DE" sz="1500" b="0" strike="noStrike" spc="-1">
                        <a:latin typeface="Arial"/>
                      </a:endParaRPr>
                    </a:p>
                  </a:txBody>
                  <a:tcPr marL="68400" marR="68400">
                    <a:lnL w="12240">
                      <a:solidFill>
                        <a:srgbClr val="000000"/>
                      </a:solidFill>
                    </a:lnL>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GFBio</a:t>
                      </a:r>
                      <a:endParaRPr lang="de-DE" sz="1500" b="0" strike="noStrike" spc="-1">
                        <a:latin typeface="Arial"/>
                      </a:endParaRPr>
                    </a:p>
                  </a:txBody>
                  <a:tcPr marL="68400" marR="68400">
                    <a:lnL w="12240">
                      <a:solidFill>
                        <a:srgbClr val="000000"/>
                      </a:solidFill>
                    </a:lnL>
                    <a:solidFill>
                      <a:srgbClr val="9BD77C"/>
                    </a:solidFill>
                  </a:tcPr>
                </a:tc>
                <a:extLst>
                  <a:ext uri="{0D108BD9-81ED-4DB2-BD59-A6C34878D82A}">
                    <a16:rowId xmlns="" xmlns:a16="http://schemas.microsoft.com/office/drawing/2014/main" val="10000"/>
                  </a:ext>
                </a:extLst>
              </a:tr>
              <a:tr h="298080">
                <a:tc>
                  <a:txBody>
                    <a:bodyPr/>
                    <a:lstStyle/>
                    <a:p>
                      <a:pPr marL="320760" indent="-320400">
                        <a:lnSpc>
                          <a:spcPct val="100000"/>
                        </a:lnSpc>
                        <a:spcBef>
                          <a:spcPts val="300"/>
                        </a:spcBef>
                      </a:pPr>
                      <a:r>
                        <a:rPr lang="de-DE" sz="1500" b="0" strike="noStrike" spc="-1">
                          <a:solidFill>
                            <a:srgbClr val="000000"/>
                          </a:solidFill>
                          <a:latin typeface="Calibri"/>
                          <a:ea typeface="Cambria"/>
                        </a:rPr>
                        <a:t>Medium/Zugang</a:t>
                      </a:r>
                      <a:endParaRPr lang="de-DE" sz="1500" b="0" strike="noStrike" spc="-1">
                        <a:latin typeface="Arial"/>
                      </a:endParaRPr>
                    </a:p>
                  </a:txBody>
                  <a:tcPr marL="68400" marR="684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Internetportal (mdi-de.org)</a:t>
                      </a:r>
                      <a:endParaRPr lang="de-DE" sz="1500" b="0" strike="noStrike" spc="-1">
                        <a:latin typeface="Arial"/>
                      </a:endParaRPr>
                    </a:p>
                  </a:txBody>
                  <a:tcPr marL="68400" marR="684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Internetportal (gfbio.org)</a:t>
                      </a:r>
                      <a:endParaRPr lang="de-DE" sz="1500" b="0" strike="noStrike" spc="-1">
                        <a:latin typeface="Arial"/>
                      </a:endParaRPr>
                    </a:p>
                  </a:txBody>
                  <a:tcPr marL="68400" marR="68400">
                    <a:lnL w="12240">
                      <a:solidFill>
                        <a:srgbClr val="000000"/>
                      </a:solidFill>
                    </a:lnL>
                    <a:noFill/>
                  </a:tcPr>
                </a:tc>
                <a:extLst>
                  <a:ext uri="{0D108BD9-81ED-4DB2-BD59-A6C34878D82A}">
                    <a16:rowId xmlns="" xmlns:a16="http://schemas.microsoft.com/office/drawing/2014/main" val="10001"/>
                  </a:ext>
                </a:extLst>
              </a:tr>
              <a:tr h="488520">
                <a:tc>
                  <a:txBody>
                    <a:bodyPr/>
                    <a:lstStyle/>
                    <a:p>
                      <a:pPr marL="320760" indent="-320400">
                        <a:lnSpc>
                          <a:spcPct val="100000"/>
                        </a:lnSpc>
                        <a:spcBef>
                          <a:spcPts val="300"/>
                        </a:spcBef>
                      </a:pPr>
                      <a:r>
                        <a:rPr lang="de-DE" sz="1500" b="0" strike="noStrike" spc="-1">
                          <a:solidFill>
                            <a:srgbClr val="000000"/>
                          </a:solidFill>
                          <a:latin typeface="Calibri"/>
                          <a:ea typeface="Cambria"/>
                        </a:rPr>
                        <a:t>Infrastruktur</a:t>
                      </a:r>
                      <a:endParaRPr lang="de-DE" sz="1500" b="0" strike="noStrike" spc="-1">
                        <a:latin typeface="Arial"/>
                      </a:endParaRPr>
                    </a:p>
                  </a:txBody>
                  <a:tcPr marL="68400" marR="6840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Verteilt an eigenständigen Partnerknoten</a:t>
                      </a:r>
                      <a:endParaRPr lang="de-DE" sz="1500" b="0" strike="noStrike" spc="-1">
                        <a:latin typeface="Arial"/>
                      </a:endParaRPr>
                    </a:p>
                  </a:txBody>
                  <a:tcPr marL="68400" marR="684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Verteilt an eigenständigen Partnerknoten</a:t>
                      </a:r>
                      <a:endParaRPr lang="de-DE" sz="1500" b="0" strike="noStrike" spc="-1">
                        <a:latin typeface="Arial"/>
                      </a:endParaRPr>
                    </a:p>
                  </a:txBody>
                  <a:tcPr marL="68400" marR="68400">
                    <a:lnL w="12240">
                      <a:solidFill>
                        <a:srgbClr val="000000"/>
                      </a:solidFill>
                    </a:lnL>
                    <a:solidFill>
                      <a:srgbClr val="F2F2F2"/>
                    </a:solidFill>
                  </a:tcPr>
                </a:tc>
                <a:extLst>
                  <a:ext uri="{0D108BD9-81ED-4DB2-BD59-A6C34878D82A}">
                    <a16:rowId xmlns="" xmlns:a16="http://schemas.microsoft.com/office/drawing/2014/main" val="10002"/>
                  </a:ext>
                </a:extLst>
              </a:tr>
              <a:tr h="1821600">
                <a:tc>
                  <a:txBody>
                    <a:bodyPr/>
                    <a:lstStyle/>
                    <a:p>
                      <a:pPr marL="320760" indent="-320400">
                        <a:lnSpc>
                          <a:spcPct val="100000"/>
                        </a:lnSpc>
                        <a:spcBef>
                          <a:spcPts val="300"/>
                        </a:spcBef>
                      </a:pPr>
                      <a:r>
                        <a:rPr lang="de-DE" sz="1500" b="0" strike="noStrike" spc="-1">
                          <a:solidFill>
                            <a:srgbClr val="000000"/>
                          </a:solidFill>
                          <a:latin typeface="Calibri"/>
                          <a:ea typeface="Cambria"/>
                        </a:rPr>
                        <a:t>Angebote, Dienste</a:t>
                      </a:r>
                      <a:endParaRPr lang="de-DE" sz="1500" b="0" strike="noStrike" spc="-1">
                        <a:latin typeface="Arial"/>
                      </a:endParaRPr>
                    </a:p>
                  </a:txBody>
                  <a:tcPr marL="68400" marR="684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Datenvisualisierung- und Analyse, Datenbereitstellung (Download), Datensuche, Datenaggregation</a:t>
                      </a:r>
                      <a:endParaRPr lang="de-DE" sz="1500" b="0" strike="noStrike" spc="-1">
                        <a:latin typeface="Arial"/>
                      </a:endParaRPr>
                    </a:p>
                  </a:txBody>
                  <a:tcPr marL="68400" marR="684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DMP-Erstellung, Metadaten- und Datensuche und -download, Visualisierungs- und Analysetools, Terminologiedienste, Vergabe von PIDs (z.B. DOI), Datensubmission, Langzeitarchivierung, Training im FDM, Datenkuration</a:t>
                      </a:r>
                      <a:endParaRPr lang="de-DE" sz="1500" b="0" strike="noStrike" spc="-1">
                        <a:latin typeface="Arial"/>
                      </a:endParaRPr>
                    </a:p>
                  </a:txBody>
                  <a:tcPr marL="68400" marR="68400">
                    <a:lnL w="12240">
                      <a:solidFill>
                        <a:srgbClr val="000000"/>
                      </a:solidFill>
                    </a:lnL>
                    <a:no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4) Komponenten und Angebote</a:t>
            </a:r>
            <a:endParaRPr lang="en-US" sz="4000" b="0" strike="noStrike" spc="-1">
              <a:solidFill>
                <a:srgbClr val="000000"/>
              </a:solidFill>
              <a:latin typeface="Calibri"/>
            </a:endParaRPr>
          </a:p>
        </p:txBody>
      </p:sp>
      <p:graphicFrame>
        <p:nvGraphicFramePr>
          <p:cNvPr id="168" name="Table 2"/>
          <p:cNvGraphicFramePr/>
          <p:nvPr/>
        </p:nvGraphicFramePr>
        <p:xfrm>
          <a:off x="179640" y="1546560"/>
          <a:ext cx="8640720" cy="4780800"/>
        </p:xfrm>
        <a:graphic>
          <a:graphicData uri="http://schemas.openxmlformats.org/drawingml/2006/table">
            <a:tbl>
              <a:tblPr/>
              <a:tblGrid>
                <a:gridCol w="1584000">
                  <a:extLst>
                    <a:ext uri="{9D8B030D-6E8A-4147-A177-3AD203B41FA5}">
                      <a16:colId xmlns="" xmlns:a16="http://schemas.microsoft.com/office/drawing/2014/main" val="20000"/>
                    </a:ext>
                  </a:extLst>
                </a:gridCol>
                <a:gridCol w="4104360">
                  <a:extLst>
                    <a:ext uri="{9D8B030D-6E8A-4147-A177-3AD203B41FA5}">
                      <a16:colId xmlns="" xmlns:a16="http://schemas.microsoft.com/office/drawing/2014/main" val="20001"/>
                    </a:ext>
                  </a:extLst>
                </a:gridCol>
                <a:gridCol w="2952360">
                  <a:extLst>
                    <a:ext uri="{9D8B030D-6E8A-4147-A177-3AD203B41FA5}">
                      <a16:colId xmlns="" xmlns:a16="http://schemas.microsoft.com/office/drawing/2014/main" val="20002"/>
                    </a:ext>
                  </a:extLst>
                </a:gridCol>
              </a:tblGrid>
              <a:tr h="798120">
                <a:tc>
                  <a:txBody>
                    <a:bodyPr/>
                    <a:lstStyle/>
                    <a:p>
                      <a:pPr marL="320760" indent="-320400">
                        <a:lnSpc>
                          <a:spcPct val="100000"/>
                        </a:lnSpc>
                        <a:spcBef>
                          <a:spcPts val="300"/>
                        </a:spcBef>
                      </a:pPr>
                      <a:r>
                        <a:rPr lang="de-DE" sz="1500" b="1" strike="noStrike" spc="-1">
                          <a:solidFill>
                            <a:srgbClr val="000000"/>
                          </a:solidFill>
                          <a:latin typeface="Calibri"/>
                          <a:ea typeface="Cambria"/>
                        </a:rPr>
                        <a:t>Komponenten und Angebote</a:t>
                      </a:r>
                      <a:endParaRPr lang="de-DE" sz="1500" b="0" strike="noStrike" spc="-1">
                        <a:latin typeface="Arial"/>
                      </a:endParaRPr>
                    </a:p>
                  </a:txBody>
                  <a:tcPr marL="43560" marR="43560">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MDI-DE</a:t>
                      </a:r>
                      <a:endParaRPr lang="de-DE" sz="1500" b="0" strike="noStrike" spc="-1">
                        <a:latin typeface="Arial"/>
                      </a:endParaRPr>
                    </a:p>
                  </a:txBody>
                  <a:tcPr marL="43560" marR="43560">
                    <a:lnL w="12240">
                      <a:solidFill>
                        <a:srgbClr val="000000"/>
                      </a:solidFill>
                    </a:lnL>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GFBio</a:t>
                      </a:r>
                      <a:endParaRPr lang="de-DE" sz="1500" b="0" strike="noStrike" spc="-1">
                        <a:latin typeface="Arial"/>
                      </a:endParaRPr>
                    </a:p>
                  </a:txBody>
                  <a:tcPr marL="43560" marR="43560">
                    <a:lnL w="12240">
                      <a:solidFill>
                        <a:srgbClr val="000000"/>
                      </a:solidFill>
                    </a:lnL>
                    <a:solidFill>
                      <a:srgbClr val="9BD77C"/>
                    </a:solidFill>
                  </a:tcPr>
                </a:tc>
                <a:extLst>
                  <a:ext uri="{0D108BD9-81ED-4DB2-BD59-A6C34878D82A}">
                    <a16:rowId xmlns="" xmlns:a16="http://schemas.microsoft.com/office/drawing/2014/main" val="10000"/>
                  </a:ext>
                </a:extLst>
              </a:tr>
              <a:tr h="1491840">
                <a:tc>
                  <a:txBody>
                    <a:bodyPr/>
                    <a:lstStyle/>
                    <a:p>
                      <a:pPr marL="320760" indent="-320400">
                        <a:lnSpc>
                          <a:spcPct val="100000"/>
                        </a:lnSpc>
                        <a:spcBef>
                          <a:spcPts val="300"/>
                        </a:spcBef>
                      </a:pPr>
                      <a:r>
                        <a:rPr lang="de-DE" sz="1500" b="0" strike="noStrike" spc="-1">
                          <a:solidFill>
                            <a:srgbClr val="000000"/>
                          </a:solidFill>
                          <a:latin typeface="Calibri"/>
                          <a:ea typeface="Cambria"/>
                        </a:rPr>
                        <a:t>Zentrale Komponenten</a:t>
                      </a:r>
                      <a:endParaRPr lang="de-DE" sz="1500" b="0" strike="noStrike" spc="-1">
                        <a:latin typeface="Arial"/>
                      </a:endParaRPr>
                    </a:p>
                  </a:txBody>
                  <a:tcPr marL="43560" marR="4356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Server f. Geodienste, Portal mit Suchdienst und Visualisierung, DB für gemeinsame Datenprodukte</a:t>
                      </a:r>
                      <a:endParaRPr lang="de-DE" sz="1500" b="0" strike="noStrike" spc="-1">
                        <a:latin typeface="Arial"/>
                      </a:endParaRPr>
                    </a:p>
                  </a:txBody>
                  <a:tcPr marL="43560" marR="4356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Portal (CMS), Wiki, Ticketsysteme, Datenbanken</a:t>
                      </a:r>
                      <a:endParaRPr lang="de-DE" sz="1500" b="0" strike="noStrike" spc="-1">
                        <a:latin typeface="Arial"/>
                      </a:endParaRPr>
                    </a:p>
                  </a:txBody>
                  <a:tcPr marL="43560" marR="43560">
                    <a:lnL w="12240">
                      <a:solidFill>
                        <a:srgbClr val="000000"/>
                      </a:solidFill>
                    </a:lnL>
                    <a:solidFill>
                      <a:srgbClr val="F2F2F2"/>
                    </a:solidFill>
                  </a:tcPr>
                </a:tc>
                <a:extLst>
                  <a:ext uri="{0D108BD9-81ED-4DB2-BD59-A6C34878D82A}">
                    <a16:rowId xmlns="" xmlns:a16="http://schemas.microsoft.com/office/drawing/2014/main" val="10001"/>
                  </a:ext>
                </a:extLst>
              </a:tr>
              <a:tr h="843480">
                <a:tc>
                  <a:txBody>
                    <a:bodyPr/>
                    <a:lstStyle/>
                    <a:p>
                      <a:pPr marL="320760" indent="-320400">
                        <a:lnSpc>
                          <a:spcPct val="100000"/>
                        </a:lnSpc>
                        <a:spcBef>
                          <a:spcPts val="300"/>
                        </a:spcBef>
                      </a:pPr>
                      <a:r>
                        <a:rPr lang="de-DE" sz="1500" b="0" strike="noStrike" spc="-1">
                          <a:solidFill>
                            <a:srgbClr val="000000"/>
                          </a:solidFill>
                          <a:latin typeface="Calibri"/>
                          <a:ea typeface="Cambria"/>
                        </a:rPr>
                        <a:t>Semantische Komponenten</a:t>
                      </a:r>
                      <a:endParaRPr lang="de-DE" sz="1500" b="0" strike="noStrike" spc="-1">
                        <a:latin typeface="Arial"/>
                      </a:endParaRPr>
                    </a:p>
                  </a:txBody>
                  <a:tcPr marL="43560" marR="4356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Originär: Mariner Thesaurus, Deutscher Küstengazetteer</a:t>
                      </a:r>
                      <a:endParaRPr lang="de-DE" sz="1500" b="0" strike="noStrike" spc="-1">
                        <a:latin typeface="Arial"/>
                      </a:endParaRPr>
                    </a:p>
                  </a:txBody>
                  <a:tcPr marL="43560" marR="4356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29 Terminologiedienste (eigene sowie externe) auf terminologies.gfbio.org (Stand 5/2019)</a:t>
                      </a:r>
                      <a:endParaRPr lang="de-DE" sz="1500" b="0" strike="noStrike" spc="-1">
                        <a:latin typeface="Arial"/>
                      </a:endParaRPr>
                    </a:p>
                  </a:txBody>
                  <a:tcPr marL="43560" marR="43560">
                    <a:lnL w="12240">
                      <a:solidFill>
                        <a:srgbClr val="000000"/>
                      </a:solidFill>
                    </a:lnL>
                    <a:noFill/>
                  </a:tcPr>
                </a:tc>
                <a:extLst>
                  <a:ext uri="{0D108BD9-81ED-4DB2-BD59-A6C34878D82A}">
                    <a16:rowId xmlns="" xmlns:a16="http://schemas.microsoft.com/office/drawing/2014/main" val="10002"/>
                  </a:ext>
                </a:extLst>
              </a:tr>
              <a:tr h="547920">
                <a:tc>
                  <a:txBody>
                    <a:bodyPr/>
                    <a:lstStyle/>
                    <a:p>
                      <a:pPr marL="320760" indent="-320400">
                        <a:lnSpc>
                          <a:spcPct val="100000"/>
                        </a:lnSpc>
                        <a:spcBef>
                          <a:spcPts val="300"/>
                        </a:spcBef>
                      </a:pPr>
                      <a:r>
                        <a:rPr lang="de-DE" sz="1500" b="0" strike="noStrike" spc="-1">
                          <a:solidFill>
                            <a:srgbClr val="000000"/>
                          </a:solidFill>
                          <a:latin typeface="Calibri"/>
                          <a:ea typeface="Cambria"/>
                        </a:rPr>
                        <a:t>Visualisierungstool</a:t>
                      </a:r>
                      <a:endParaRPr lang="de-DE" sz="1500" b="0" strike="noStrike" spc="-1">
                        <a:latin typeface="Arial"/>
                      </a:endParaRPr>
                    </a:p>
                  </a:txBody>
                  <a:tcPr marL="43560" marR="4356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Cadenza, SmartFinder u. a.</a:t>
                      </a:r>
                      <a:endParaRPr lang="de-DE" sz="1500" b="0" strike="noStrike" spc="-1">
                        <a:latin typeface="Arial"/>
                      </a:endParaRPr>
                    </a:p>
                  </a:txBody>
                  <a:tcPr marL="43560" marR="4356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VAT Tool (Beilschmidt et al., 2017)</a:t>
                      </a:r>
                      <a:endParaRPr lang="de-DE" sz="1500" b="0" strike="noStrike" spc="-1">
                        <a:latin typeface="Arial"/>
                      </a:endParaRPr>
                    </a:p>
                  </a:txBody>
                  <a:tcPr marL="43560" marR="43560">
                    <a:lnL w="12240">
                      <a:solidFill>
                        <a:srgbClr val="000000"/>
                      </a:solidFill>
                    </a:lnL>
                    <a:solidFill>
                      <a:srgbClr val="F2F2F2"/>
                    </a:solidFill>
                  </a:tcPr>
                </a:tc>
                <a:extLst>
                  <a:ext uri="{0D108BD9-81ED-4DB2-BD59-A6C34878D82A}">
                    <a16:rowId xmlns="" xmlns:a16="http://schemas.microsoft.com/office/drawing/2014/main" val="10003"/>
                  </a:ext>
                </a:extLst>
              </a:tr>
              <a:tr h="937080">
                <a:tc>
                  <a:txBody>
                    <a:bodyPr/>
                    <a:lstStyle/>
                    <a:p>
                      <a:pPr marL="320760" indent="-320400">
                        <a:lnSpc>
                          <a:spcPct val="100000"/>
                        </a:lnSpc>
                        <a:spcBef>
                          <a:spcPts val="300"/>
                        </a:spcBef>
                      </a:pPr>
                      <a:r>
                        <a:rPr lang="de-DE" sz="1500" b="0" strike="noStrike" spc="-1">
                          <a:solidFill>
                            <a:srgbClr val="000000"/>
                          </a:solidFill>
                          <a:latin typeface="Calibri"/>
                          <a:ea typeface="Cambria"/>
                        </a:rPr>
                        <a:t>Archivierung physischer Objekte</a:t>
                      </a:r>
                      <a:endParaRPr lang="de-DE" sz="1500" b="0" strike="noStrike" spc="-1">
                        <a:latin typeface="Arial"/>
                      </a:endParaRPr>
                    </a:p>
                  </a:txBody>
                  <a:tcPr marL="43560" marR="4356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nein</a:t>
                      </a:r>
                      <a:endParaRPr lang="de-DE" sz="1500" b="0" strike="noStrike" spc="-1">
                        <a:latin typeface="Arial"/>
                      </a:endParaRPr>
                    </a:p>
                  </a:txBody>
                  <a:tcPr marL="43560" marR="4356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ja</a:t>
                      </a:r>
                      <a:endParaRPr lang="de-DE" sz="1500" b="0" strike="noStrike" spc="-1">
                        <a:latin typeface="Arial"/>
                      </a:endParaRPr>
                    </a:p>
                  </a:txBody>
                  <a:tcPr marL="43560" marR="43560">
                    <a:lnL w="12240">
                      <a:solidFill>
                        <a:srgbClr val="000000"/>
                      </a:solidFill>
                    </a:lnL>
                    <a:noFill/>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dirty="0" smtClean="0">
                <a:solidFill>
                  <a:srgbClr val="335AA3"/>
                </a:solidFill>
                <a:latin typeface="Calibri Light"/>
                <a:ea typeface="Arial"/>
              </a:rPr>
              <a:t>MDI-DE - </a:t>
            </a:r>
            <a:r>
              <a:rPr lang="en-US" sz="4000" b="1" strike="noStrike" spc="-1" dirty="0" err="1" smtClean="0">
                <a:solidFill>
                  <a:srgbClr val="335AA3"/>
                </a:solidFill>
                <a:latin typeface="Calibri Light"/>
                <a:ea typeface="Arial"/>
              </a:rPr>
              <a:t>Portalverknüpfung</a:t>
            </a:r>
            <a:endParaRPr lang="en-US" sz="4000" b="0" strike="noStrike" spc="-1" dirty="0">
              <a:solidFill>
                <a:srgbClr val="000000"/>
              </a:solidFill>
              <a:latin typeface="Calibri"/>
            </a:endParaRPr>
          </a:p>
        </p:txBody>
      </p:sp>
      <p:sp>
        <p:nvSpPr>
          <p:cNvPr id="170" name="TextShape 2"/>
          <p:cNvSpPr txBox="1"/>
          <p:nvPr/>
        </p:nvSpPr>
        <p:spPr>
          <a:xfrm>
            <a:off x="198360" y="1555920"/>
            <a:ext cx="8746560" cy="4556520"/>
          </a:xfrm>
          <a:prstGeom prst="rect">
            <a:avLst/>
          </a:prstGeom>
          <a:noFill/>
          <a:ln>
            <a:noFill/>
          </a:ln>
        </p:spPr>
        <p:txBody>
          <a:bodyPr lIns="0" tIns="0" rIns="0" bIns="0" anchor="ctr"/>
          <a:lstStyle/>
          <a:p>
            <a:pPr algn="ctr"/>
            <a:endParaRPr lang="de-DE" sz="3200" b="0" strike="noStrike" spc="-1" dirty="0">
              <a:latin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84" y="1196752"/>
            <a:ext cx="715590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stomShape 4"/>
          <p:cNvSpPr/>
          <p:nvPr/>
        </p:nvSpPr>
        <p:spPr>
          <a:xfrm>
            <a:off x="200880" y="6217200"/>
            <a:ext cx="8475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dirty="0" smtClean="0">
                <a:solidFill>
                  <a:srgbClr val="000000"/>
                </a:solidFill>
                <a:latin typeface="Calibri"/>
                <a:ea typeface="Arial"/>
              </a:rPr>
              <a:t>Einbindung der ISK im Portal. Aus: Lücker, Mathias; Schacht, Christian (2014): Das MDI-DE-Portal. In: Die Küste 82. Karlsruhe: Bundesanstalt für Wasserbau. S. 45-54.</a:t>
            </a:r>
            <a:endParaRPr lang="de-DE" sz="1400" b="0" strike="noStrike" spc="-1" dirty="0">
              <a:latin typeface="Arial"/>
            </a:endParaRPr>
          </a:p>
        </p:txBody>
      </p:sp>
      <p:sp>
        <p:nvSpPr>
          <p:cNvPr id="2" name="Ellipse 1"/>
          <p:cNvSpPr/>
          <p:nvPr/>
        </p:nvSpPr>
        <p:spPr>
          <a:xfrm>
            <a:off x="467544" y="1844824"/>
            <a:ext cx="180020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Zentraler Server für Datenpro-</a:t>
            </a:r>
            <a:r>
              <a:rPr lang="de-DE" sz="1600" dirty="0" err="1" smtClean="0"/>
              <a:t>dukte</a:t>
            </a:r>
            <a:endParaRPr lang="de-DE" dirty="0"/>
          </a:p>
        </p:txBody>
      </p:sp>
      <p:sp>
        <p:nvSpPr>
          <p:cNvPr id="3" name="Textfeld 2"/>
          <p:cNvSpPr txBox="1"/>
          <p:nvPr/>
        </p:nvSpPr>
        <p:spPr>
          <a:xfrm>
            <a:off x="180360" y="1660158"/>
            <a:ext cx="1415772" cy="369332"/>
          </a:xfrm>
          <a:prstGeom prst="rect">
            <a:avLst/>
          </a:prstGeom>
          <a:noFill/>
        </p:spPr>
        <p:txBody>
          <a:bodyPr wrap="none" rtlCol="0">
            <a:spAutoFit/>
          </a:bodyPr>
          <a:lstStyle/>
          <a:p>
            <a:r>
              <a:rPr lang="de-DE" dirty="0" smtClean="0"/>
              <a:t>Neu 2018…</a:t>
            </a:r>
            <a:endParaRPr lang="de-DE"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dirty="0" smtClean="0">
                <a:solidFill>
                  <a:srgbClr val="335AA3"/>
                </a:solidFill>
                <a:latin typeface="Calibri Light"/>
                <a:ea typeface="Arial"/>
              </a:rPr>
              <a:t>MDI-SH</a:t>
            </a:r>
            <a:endParaRPr lang="en-US" sz="4000" b="0" strike="noStrike" spc="-1" dirty="0">
              <a:solidFill>
                <a:srgbClr val="000000"/>
              </a:solidFill>
              <a:latin typeface="Calibri"/>
            </a:endParaRPr>
          </a:p>
        </p:txBody>
      </p:sp>
      <p:sp>
        <p:nvSpPr>
          <p:cNvPr id="170" name="TextShape 2"/>
          <p:cNvSpPr txBox="1"/>
          <p:nvPr/>
        </p:nvSpPr>
        <p:spPr>
          <a:xfrm>
            <a:off x="198360" y="1555920"/>
            <a:ext cx="8746560" cy="4556520"/>
          </a:xfrm>
          <a:prstGeom prst="rect">
            <a:avLst/>
          </a:prstGeom>
          <a:noFill/>
          <a:ln>
            <a:noFill/>
          </a:ln>
        </p:spPr>
        <p:txBody>
          <a:bodyPr lIns="0" tIns="0" rIns="0" bIns="0" anchor="ctr"/>
          <a:lstStyle/>
          <a:p>
            <a:pPr algn="ctr"/>
            <a:endParaRPr lang="de-DE" sz="3200" b="0" strike="noStrike" spc="-1">
              <a:latin typeface="Arial"/>
            </a:endParaRPr>
          </a:p>
        </p:txBody>
      </p:sp>
      <p:pic>
        <p:nvPicPr>
          <p:cNvPr id="171" name="Grafik 170"/>
          <p:cNvPicPr/>
          <p:nvPr/>
        </p:nvPicPr>
        <p:blipFill>
          <a:blip r:embed="rId3"/>
          <a:stretch/>
        </p:blipFill>
        <p:spPr>
          <a:xfrm>
            <a:off x="725400" y="860400"/>
            <a:ext cx="7770600" cy="5828760"/>
          </a:xfrm>
          <a:prstGeom prst="rect">
            <a:avLst/>
          </a:prstGeom>
          <a:ln>
            <a:noFill/>
          </a:ln>
        </p:spPr>
      </p:pic>
    </p:spTree>
    <p:extLst>
      <p:ext uri="{BB962C8B-B14F-4D97-AF65-F5344CB8AC3E}">
        <p14:creationId xmlns:p14="http://schemas.microsoft.com/office/powerpoint/2010/main" val="48136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GFBio</a:t>
            </a:r>
            <a:endParaRPr lang="en-US" sz="4000" b="0" strike="noStrike" spc="-1">
              <a:solidFill>
                <a:srgbClr val="000000"/>
              </a:solidFill>
              <a:latin typeface="Calibri"/>
            </a:endParaRPr>
          </a:p>
        </p:txBody>
      </p:sp>
      <p:pic>
        <p:nvPicPr>
          <p:cNvPr id="173" name="Grafik 4"/>
          <p:cNvPicPr/>
          <p:nvPr/>
        </p:nvPicPr>
        <p:blipFill>
          <a:blip r:embed="rId3"/>
          <a:stretch/>
        </p:blipFill>
        <p:spPr>
          <a:xfrm>
            <a:off x="1763640" y="1412640"/>
            <a:ext cx="5592600" cy="3131640"/>
          </a:xfrm>
          <a:prstGeom prst="rect">
            <a:avLst/>
          </a:prstGeom>
          <a:ln>
            <a:noFill/>
          </a:ln>
        </p:spPr>
      </p:pic>
      <p:sp>
        <p:nvSpPr>
          <p:cNvPr id="174" name="CustomShape 2"/>
          <p:cNvSpPr/>
          <p:nvPr/>
        </p:nvSpPr>
        <p:spPr>
          <a:xfrm>
            <a:off x="611640" y="4893840"/>
            <a:ext cx="6192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latin typeface="Calibri"/>
                <a:ea typeface="Arial"/>
              </a:rPr>
              <a:t>Eligibility criteria für GFBio portal data providers (GFBio, 2018) </a:t>
            </a:r>
            <a:endParaRPr lang="de-DE" sz="1800" b="0" strike="noStrike" spc="-1">
              <a:latin typeface="Arial"/>
            </a:endParaRPr>
          </a:p>
        </p:txBody>
      </p:sp>
      <p:sp>
        <p:nvSpPr>
          <p:cNvPr id="175" name="CustomShape 3"/>
          <p:cNvSpPr/>
          <p:nvPr/>
        </p:nvSpPr>
        <p:spPr>
          <a:xfrm>
            <a:off x="611640" y="5301360"/>
            <a:ext cx="7560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latin typeface="Calibri"/>
                <a:ea typeface="Arial"/>
              </a:rPr>
              <a:t>Ecological Metadate Language (EML), Access to Biological Collection Data (ABCD), Directory Interchange Format (DIF), INSPIRE/ISO19139 oder pansimple; per Open Archives Initiative Protocol for Metadata Harvesting (OAI-PMH) oder FTP Directory </a:t>
            </a:r>
            <a:endParaRPr lang="de-DE"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764" y="1526867"/>
            <a:ext cx="1496577" cy="842809"/>
          </a:xfrm>
          <a:prstGeom prst="rect">
            <a:avLst/>
          </a:prstGeom>
        </p:spPr>
      </p:pic>
      <p:sp>
        <p:nvSpPr>
          <p:cNvPr id="176" name="TextShape 1"/>
          <p:cNvSpPr txBox="1"/>
          <p:nvPr/>
        </p:nvSpPr>
        <p:spPr>
          <a:xfrm>
            <a:off x="216900" y="2968985"/>
            <a:ext cx="4309920" cy="3168352"/>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rPr>
              <a:t>Standartisierung</a:t>
            </a:r>
            <a:r>
              <a:rPr lang="en-US" sz="2800" spc="-1" dirty="0" smtClean="0">
                <a:solidFill>
                  <a:srgbClr val="000000"/>
                </a:solidFill>
                <a:latin typeface="Calibri"/>
              </a:rPr>
              <a:t>; </a:t>
            </a:r>
            <a:r>
              <a:rPr lang="en-US" sz="2800" spc="-1" dirty="0" err="1" smtClean="0">
                <a:solidFill>
                  <a:srgbClr val="000000"/>
                </a:solidFill>
                <a:latin typeface="Calibri"/>
              </a:rPr>
              <a:t>einheitliche</a:t>
            </a:r>
            <a:r>
              <a:rPr lang="en-US" sz="2800" spc="-1" dirty="0" smtClean="0">
                <a:solidFill>
                  <a:srgbClr val="000000"/>
                </a:solidFill>
                <a:latin typeface="Calibri"/>
              </a:rPr>
              <a:t> </a:t>
            </a:r>
            <a:r>
              <a:rPr lang="en-US" sz="2800" spc="-1" dirty="0" err="1" smtClean="0">
                <a:solidFill>
                  <a:srgbClr val="000000"/>
                </a:solidFill>
                <a:latin typeface="Calibri"/>
              </a:rPr>
              <a:t>Dienste</a:t>
            </a:r>
            <a:endParaRPr lang="en-US" sz="2800"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dirty="0" err="1" smtClean="0">
                <a:solidFill>
                  <a:srgbClr val="000000"/>
                </a:solidFill>
                <a:latin typeface="Calibri"/>
              </a:rPr>
              <a:t>Kostenfrei</a:t>
            </a:r>
            <a:endParaRPr lang="en-US" sz="28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en-US" sz="2800" spc="-1" dirty="0" smtClean="0">
                <a:solidFill>
                  <a:srgbClr val="000000"/>
                </a:solidFill>
                <a:latin typeface="Calibri"/>
              </a:rPr>
              <a:t>Nah am </a:t>
            </a:r>
            <a:r>
              <a:rPr lang="en-US" sz="2800" spc="-1" dirty="0" err="1" smtClean="0">
                <a:solidFill>
                  <a:srgbClr val="000000"/>
                </a:solidFill>
                <a:latin typeface="Calibri"/>
              </a:rPr>
              <a:t>Erzeuger</a:t>
            </a:r>
            <a:endParaRPr lang="en-US" sz="2800" spc="-1" dirty="0" smtClean="0">
              <a:solidFill>
                <a:srgbClr val="000000"/>
              </a:solidFill>
              <a:latin typeface="Calibri"/>
            </a:endParaRPr>
          </a:p>
          <a:p>
            <a:pPr marL="360">
              <a:lnSpc>
                <a:spcPct val="90000"/>
              </a:lnSpc>
              <a:spcBef>
                <a:spcPts val="1001"/>
              </a:spcBef>
              <a:buClr>
                <a:srgbClr val="000000"/>
              </a:buClr>
            </a:pPr>
            <a:r>
              <a:rPr lang="en-US" sz="2800" spc="-1" dirty="0" smtClean="0">
                <a:solidFill>
                  <a:srgbClr val="000000"/>
                </a:solidFill>
                <a:latin typeface="Calibri"/>
                <a:sym typeface="Wingdings" panose="05000000000000000000" pitchFamily="2" charset="2"/>
              </a:rPr>
              <a:t> </a:t>
            </a:r>
            <a:r>
              <a:rPr lang="en-US" sz="2800" spc="-1" dirty="0" err="1" smtClean="0">
                <a:solidFill>
                  <a:srgbClr val="000000"/>
                </a:solidFill>
                <a:latin typeface="Calibri"/>
                <a:sym typeface="Wingdings" panose="05000000000000000000" pitchFamily="2" charset="2"/>
              </a:rPr>
              <a:t>Regeln</a:t>
            </a:r>
            <a:r>
              <a:rPr lang="en-US" sz="2800" spc="-1" dirty="0" smtClean="0">
                <a:solidFill>
                  <a:srgbClr val="000000"/>
                </a:solidFill>
                <a:latin typeface="Calibri"/>
                <a:sym typeface="Wingdings" panose="05000000000000000000" pitchFamily="2" charset="2"/>
              </a:rPr>
              <a:t> </a:t>
            </a:r>
            <a:r>
              <a:rPr lang="en-US" sz="2800" spc="-1" dirty="0" err="1" smtClean="0">
                <a:solidFill>
                  <a:srgbClr val="000000"/>
                </a:solidFill>
                <a:latin typeface="Calibri"/>
                <a:sym typeface="Wingdings" panose="05000000000000000000" pitchFamily="2" charset="2"/>
              </a:rPr>
              <a:t>zum</a:t>
            </a:r>
            <a:r>
              <a:rPr lang="en-US" sz="2800" spc="-1" dirty="0" smtClean="0">
                <a:solidFill>
                  <a:srgbClr val="000000"/>
                </a:solidFill>
                <a:latin typeface="Calibri"/>
                <a:sym typeface="Wingdings" panose="05000000000000000000" pitchFamily="2" charset="2"/>
              </a:rPr>
              <a:t> </a:t>
            </a:r>
            <a:r>
              <a:rPr lang="en-US" sz="2800" spc="-1" dirty="0" err="1" smtClean="0">
                <a:solidFill>
                  <a:srgbClr val="000000"/>
                </a:solidFill>
                <a:latin typeface="Calibri"/>
                <a:sym typeface="Wingdings" panose="05000000000000000000" pitchFamily="2" charset="2"/>
              </a:rPr>
              <a:t>Austausch</a:t>
            </a:r>
            <a:endParaRPr lang="en-US" sz="2800" spc="-1" dirty="0">
              <a:solidFill>
                <a:srgbClr val="000000"/>
              </a:solidFill>
              <a:latin typeface="Calibri"/>
            </a:endParaRPr>
          </a:p>
        </p:txBody>
      </p:sp>
      <p:sp>
        <p:nvSpPr>
          <p:cNvPr id="177" name="TextShape 2"/>
          <p:cNvSpPr txBox="1"/>
          <p:nvPr/>
        </p:nvSpPr>
        <p:spPr>
          <a:xfrm>
            <a:off x="4629240" y="1563480"/>
            <a:ext cx="4309920" cy="4435920"/>
          </a:xfrm>
          <a:prstGeom prst="rect">
            <a:avLst/>
          </a:prstGeom>
          <a:noFill/>
          <a:ln>
            <a:noFill/>
          </a:ln>
        </p:spPr>
        <p:txBody>
          <a:bodyPr/>
          <a:lstStyle/>
          <a:p>
            <a:endParaRPr lang="en-US" sz="2800" b="0" strike="noStrike" spc="-1">
              <a:solidFill>
                <a:srgbClr val="000000"/>
              </a:solidFill>
              <a:latin typeface="Calibri"/>
            </a:endParaRPr>
          </a:p>
        </p:txBody>
      </p:sp>
      <p:sp>
        <p:nvSpPr>
          <p:cNvPr id="178" name="TextShape 3"/>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5) Chancen und Potenziale</a:t>
            </a:r>
            <a:endParaRPr lang="en-US" sz="4000" b="0" strike="noStrike" spc="-1">
              <a:solidFill>
                <a:srgbClr val="000000"/>
              </a:solidFill>
              <a:latin typeface="Calibri"/>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26" y="1412776"/>
            <a:ext cx="1282017" cy="1282017"/>
          </a:xfrm>
          <a:prstGeom prst="rect">
            <a:avLst/>
          </a:prstGeom>
        </p:spPr>
      </p:pic>
      <p:pic>
        <p:nvPicPr>
          <p:cNvPr id="6" name="Picture 3"/>
          <p:cNvPicPr/>
          <p:nvPr/>
        </p:nvPicPr>
        <p:blipFill>
          <a:blip r:embed="rId5"/>
          <a:stretch/>
        </p:blipFill>
        <p:spPr>
          <a:xfrm>
            <a:off x="5148064" y="1588133"/>
            <a:ext cx="1360900" cy="720276"/>
          </a:xfrm>
          <a:prstGeom prst="rect">
            <a:avLst/>
          </a:prstGeom>
          <a:ln>
            <a:noFill/>
          </a:ln>
        </p:spPr>
      </p:pic>
      <p:sp>
        <p:nvSpPr>
          <p:cNvPr id="7" name="TextShape 1"/>
          <p:cNvSpPr txBox="1"/>
          <p:nvPr/>
        </p:nvSpPr>
        <p:spPr>
          <a:xfrm>
            <a:off x="4756961" y="2968985"/>
            <a:ext cx="4309920" cy="2913464"/>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rPr>
              <a:t>Einbeziehung</a:t>
            </a:r>
            <a:r>
              <a:rPr lang="en-US" sz="2800" spc="-1" dirty="0" smtClean="0">
                <a:solidFill>
                  <a:srgbClr val="000000"/>
                </a:solidFill>
                <a:latin typeface="Calibri"/>
              </a:rPr>
              <a:t> </a:t>
            </a:r>
            <a:r>
              <a:rPr lang="en-US" sz="2800" spc="-1" dirty="0" err="1" smtClean="0">
                <a:solidFill>
                  <a:srgbClr val="000000"/>
                </a:solidFill>
                <a:latin typeface="Calibri"/>
              </a:rPr>
              <a:t>weiterer</a:t>
            </a:r>
            <a:r>
              <a:rPr lang="en-US" sz="2800" spc="-1" dirty="0" smtClean="0">
                <a:solidFill>
                  <a:srgbClr val="000000"/>
                </a:solidFill>
                <a:latin typeface="Calibri"/>
              </a:rPr>
              <a:t> </a:t>
            </a:r>
            <a:r>
              <a:rPr lang="en-US" sz="2800" spc="-1" dirty="0" err="1" smtClean="0">
                <a:solidFill>
                  <a:srgbClr val="000000"/>
                </a:solidFill>
                <a:latin typeface="Calibri"/>
              </a:rPr>
              <a:t>Fachbereiche</a:t>
            </a:r>
            <a:r>
              <a:rPr lang="en-US" sz="2800" spc="-1" dirty="0" smtClean="0">
                <a:solidFill>
                  <a:srgbClr val="000000"/>
                </a:solidFill>
                <a:latin typeface="Calibri"/>
              </a:rPr>
              <a:t>, </a:t>
            </a:r>
            <a:r>
              <a:rPr lang="en-US" sz="2800" spc="-1" dirty="0" err="1" smtClean="0">
                <a:solidFill>
                  <a:srgbClr val="000000"/>
                </a:solidFill>
                <a:latin typeface="Calibri"/>
              </a:rPr>
              <a:t>Monitoringprogramme</a:t>
            </a:r>
            <a:r>
              <a:rPr lang="en-US" sz="2800" spc="-1" dirty="0" smtClean="0">
                <a:solidFill>
                  <a:srgbClr val="000000"/>
                </a:solidFill>
                <a:latin typeface="Calibri"/>
              </a:rPr>
              <a:t>, Citizen Science</a:t>
            </a:r>
          </a:p>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rPr>
              <a:t>Vernetzung</a:t>
            </a:r>
            <a:r>
              <a:rPr lang="en-US" sz="2800" spc="-1" dirty="0" smtClean="0">
                <a:solidFill>
                  <a:srgbClr val="000000"/>
                </a:solidFill>
                <a:latin typeface="Calibri"/>
              </a:rPr>
              <a:t> </a:t>
            </a:r>
            <a:r>
              <a:rPr lang="en-US" sz="2800" spc="-1" dirty="0" err="1" smtClean="0">
                <a:solidFill>
                  <a:srgbClr val="000000"/>
                </a:solidFill>
                <a:latin typeface="Calibri"/>
              </a:rPr>
              <a:t>mit</a:t>
            </a:r>
            <a:r>
              <a:rPr lang="en-US" sz="2800" spc="-1" dirty="0" smtClean="0">
                <a:solidFill>
                  <a:srgbClr val="000000"/>
                </a:solidFill>
                <a:latin typeface="Calibri"/>
              </a:rPr>
              <a:t> </a:t>
            </a:r>
            <a:r>
              <a:rPr lang="en-US" sz="2800" spc="-1" dirty="0" err="1" smtClean="0">
                <a:solidFill>
                  <a:srgbClr val="000000"/>
                </a:solidFill>
                <a:latin typeface="Calibri"/>
              </a:rPr>
              <a:t>Fachgesellschaften</a:t>
            </a:r>
            <a:r>
              <a:rPr lang="en-US" sz="2800" spc="-1" dirty="0" smtClean="0">
                <a:solidFill>
                  <a:srgbClr val="000000"/>
                </a:solidFill>
                <a:latin typeface="Calibri"/>
              </a:rPr>
              <a:t> und </a:t>
            </a:r>
            <a:r>
              <a:rPr lang="en-US" sz="2800" spc="-1" dirty="0" err="1" smtClean="0">
                <a:solidFill>
                  <a:srgbClr val="000000"/>
                </a:solidFill>
                <a:latin typeface="Calibri"/>
              </a:rPr>
              <a:t>Behörden</a:t>
            </a:r>
            <a:endParaRPr lang="en-US" sz="2800" spc="-1" dirty="0">
              <a:solidFill>
                <a:srgbClr val="000000"/>
              </a:solidFill>
              <a:latin typeface="Calibri"/>
            </a:endParaRPr>
          </a:p>
        </p:txBody>
      </p:sp>
      <p:sp>
        <p:nvSpPr>
          <p:cNvPr id="10" name="TextShape 1"/>
          <p:cNvSpPr txBox="1"/>
          <p:nvPr/>
        </p:nvSpPr>
        <p:spPr>
          <a:xfrm>
            <a:off x="6601623" y="1753288"/>
            <a:ext cx="2360411" cy="389965"/>
          </a:xfrm>
          <a:prstGeom prst="rect">
            <a:avLst/>
          </a:prstGeom>
          <a:noFill/>
          <a:ln>
            <a:noFill/>
          </a:ln>
        </p:spPr>
        <p:txBody>
          <a:bodyPr/>
          <a:lstStyle/>
          <a:p>
            <a:pPr marL="360">
              <a:lnSpc>
                <a:spcPct val="90000"/>
              </a:lnSpc>
              <a:spcBef>
                <a:spcPts val="1001"/>
              </a:spcBef>
              <a:buClr>
                <a:srgbClr val="000000"/>
              </a:buClr>
            </a:pPr>
            <a:r>
              <a:rPr lang="en-US" sz="2000" spc="-1" dirty="0" smtClean="0">
                <a:solidFill>
                  <a:srgbClr val="000000"/>
                </a:solidFill>
                <a:latin typeface="Calibri"/>
                <a:sym typeface="Wingdings" panose="05000000000000000000" pitchFamily="2" charset="2"/>
              </a:rPr>
              <a:t> NFDI4BioDiversity</a:t>
            </a:r>
            <a:endParaRPr lang="en-US" sz="2000"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204480" y="1563480"/>
            <a:ext cx="8615992" cy="4435920"/>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800" b="0" strike="noStrike" spc="-1" dirty="0" err="1" smtClean="0">
                <a:solidFill>
                  <a:srgbClr val="000000"/>
                </a:solidFill>
                <a:latin typeface="Calibri"/>
              </a:rPr>
              <a:t>Fernerkundung</a:t>
            </a:r>
            <a:r>
              <a:rPr lang="en-US" sz="2800" b="0" strike="noStrike" spc="-1" dirty="0" smtClean="0">
                <a:solidFill>
                  <a:srgbClr val="000000"/>
                </a:solidFill>
                <a:latin typeface="Calibri"/>
              </a:rPr>
              <a:t>, </a:t>
            </a:r>
            <a:r>
              <a:rPr lang="en-US" sz="2800" b="0" strike="noStrike" spc="-1" dirty="0" err="1" smtClean="0">
                <a:solidFill>
                  <a:srgbClr val="000000"/>
                </a:solidFill>
                <a:latin typeface="Calibri"/>
              </a:rPr>
              <a:t>Massendaten</a:t>
            </a:r>
            <a:r>
              <a:rPr lang="en-US" sz="2800" b="0" strike="noStrike" spc="-1" dirty="0" smtClean="0">
                <a:solidFill>
                  <a:srgbClr val="000000"/>
                </a:solidFill>
                <a:latin typeface="Calibri"/>
              </a:rPr>
              <a:t>, </a:t>
            </a:r>
            <a:r>
              <a:rPr lang="en-US" sz="2800" b="0" strike="noStrike" spc="-1" dirty="0" err="1" smtClean="0">
                <a:solidFill>
                  <a:srgbClr val="000000"/>
                </a:solidFill>
                <a:latin typeface="Calibri"/>
              </a:rPr>
              <a:t>numerische</a:t>
            </a:r>
            <a:r>
              <a:rPr lang="en-US" sz="2800" b="0" strike="noStrike" spc="-1" dirty="0" smtClean="0">
                <a:solidFill>
                  <a:srgbClr val="000000"/>
                </a:solidFill>
                <a:latin typeface="Calibri"/>
              </a:rPr>
              <a:t> </a:t>
            </a:r>
            <a:r>
              <a:rPr lang="en-US" sz="2800" b="0" strike="noStrike" spc="-1" dirty="0" err="1" smtClean="0">
                <a:solidFill>
                  <a:srgbClr val="000000"/>
                </a:solidFill>
                <a:latin typeface="Calibri"/>
              </a:rPr>
              <a:t>Modelle</a:t>
            </a:r>
            <a:r>
              <a:rPr lang="en-US" sz="2800" b="0" strike="noStrike" spc="-1" dirty="0" smtClean="0">
                <a:solidFill>
                  <a:srgbClr val="000000"/>
                </a:solidFill>
                <a:latin typeface="Calibri"/>
              </a:rPr>
              <a:t> </a:t>
            </a:r>
            <a:br>
              <a:rPr lang="en-US" sz="2800" b="0" strike="noStrike" spc="-1" dirty="0" smtClean="0">
                <a:solidFill>
                  <a:srgbClr val="000000"/>
                </a:solidFill>
                <a:latin typeface="Calibri"/>
              </a:rPr>
            </a:br>
            <a:r>
              <a:rPr lang="en-US" sz="2800" b="0" strike="noStrike" spc="-1" dirty="0" smtClean="0">
                <a:solidFill>
                  <a:srgbClr val="000000"/>
                </a:solidFill>
                <a:latin typeface="Calibri"/>
                <a:sym typeface="Wingdings" panose="05000000000000000000" pitchFamily="2" charset="2"/>
              </a:rPr>
              <a:t> </a:t>
            </a:r>
            <a:r>
              <a:rPr lang="en-US" sz="2800" b="0" strike="noStrike" spc="-1" dirty="0" err="1" smtClean="0">
                <a:solidFill>
                  <a:srgbClr val="000000"/>
                </a:solidFill>
                <a:latin typeface="Calibri"/>
                <a:sym typeface="Wingdings" panose="05000000000000000000" pitchFamily="2" charset="2"/>
              </a:rPr>
              <a:t>Datenvolumen</a:t>
            </a:r>
            <a:r>
              <a:rPr lang="en-US" sz="2800" b="0" strike="noStrike" spc="-1" dirty="0" smtClean="0">
                <a:solidFill>
                  <a:srgbClr val="000000"/>
                </a:solidFill>
                <a:latin typeface="Calibri"/>
                <a:sym typeface="Wingdings" panose="05000000000000000000" pitchFamily="2" charset="2"/>
              </a:rPr>
              <a:t> </a:t>
            </a:r>
          </a:p>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sym typeface="Wingdings" panose="05000000000000000000" pitchFamily="2" charset="2"/>
              </a:rPr>
              <a:t>Terminologiedienste</a:t>
            </a:r>
            <a:endParaRPr lang="en-US" sz="2800" spc="-1" dirty="0" smtClean="0">
              <a:solidFill>
                <a:srgbClr val="000000"/>
              </a:solidFill>
              <a:latin typeface="Calibri"/>
              <a:sym typeface="Wingdings" panose="05000000000000000000" pitchFamily="2" charset="2"/>
            </a:endParaRPr>
          </a:p>
          <a:p>
            <a:pPr marL="228600" indent="-228240">
              <a:lnSpc>
                <a:spcPct val="90000"/>
              </a:lnSpc>
              <a:spcBef>
                <a:spcPts val="1001"/>
              </a:spcBef>
              <a:buClr>
                <a:srgbClr val="000000"/>
              </a:buClr>
              <a:buFont typeface="Arial"/>
              <a:buChar char="•"/>
            </a:pPr>
            <a:r>
              <a:rPr lang="en-US" sz="2800" b="0" strike="noStrike" spc="-1" dirty="0" err="1" smtClean="0">
                <a:solidFill>
                  <a:srgbClr val="000000"/>
                </a:solidFill>
                <a:latin typeface="Calibri"/>
                <a:sym typeface="Wingdings" panose="05000000000000000000" pitchFamily="2" charset="2"/>
              </a:rPr>
              <a:t>Datenlizenzierung</a:t>
            </a:r>
            <a:r>
              <a:rPr lang="en-US" sz="2800" b="0" strike="noStrike" spc="-1" dirty="0" smtClean="0">
                <a:solidFill>
                  <a:srgbClr val="000000"/>
                </a:solidFill>
                <a:latin typeface="Calibri"/>
                <a:sym typeface="Wingdings" panose="05000000000000000000" pitchFamily="2" charset="2"/>
              </a:rPr>
              <a:t>, </a:t>
            </a:r>
            <a:r>
              <a:rPr lang="en-US" sz="2800" b="0" strike="noStrike" spc="-1" dirty="0" err="1" smtClean="0">
                <a:solidFill>
                  <a:srgbClr val="000000"/>
                </a:solidFill>
                <a:latin typeface="Calibri"/>
                <a:sym typeface="Wingdings" panose="05000000000000000000" pitchFamily="2" charset="2"/>
              </a:rPr>
              <a:t>Zugriffsrechte</a:t>
            </a:r>
            <a:r>
              <a:rPr lang="en-US" sz="2800" spc="-1" dirty="0">
                <a:solidFill>
                  <a:srgbClr val="000000"/>
                </a:solidFill>
                <a:latin typeface="Calibri"/>
                <a:sym typeface="Wingdings" panose="05000000000000000000" pitchFamily="2" charset="2"/>
              </a:rPr>
              <a:t>;</a:t>
            </a:r>
            <a:r>
              <a:rPr lang="en-US" sz="2800" b="0" strike="noStrike" spc="-1" dirty="0" smtClean="0">
                <a:solidFill>
                  <a:srgbClr val="000000"/>
                </a:solidFill>
                <a:latin typeface="Calibri"/>
                <a:sym typeface="Wingdings" panose="05000000000000000000" pitchFamily="2" charset="2"/>
              </a:rPr>
              <a:t> Benefit</a:t>
            </a:r>
            <a:br>
              <a:rPr lang="en-US" sz="2800" b="0" strike="noStrike" spc="-1" dirty="0" smtClean="0">
                <a:solidFill>
                  <a:srgbClr val="000000"/>
                </a:solidFill>
                <a:latin typeface="Calibri"/>
                <a:sym typeface="Wingdings" panose="05000000000000000000" pitchFamily="2" charset="2"/>
              </a:rPr>
            </a:br>
            <a:r>
              <a:rPr lang="en-US" sz="2800" b="0" i="1" strike="noStrike" spc="-1" dirty="0" err="1" smtClean="0">
                <a:solidFill>
                  <a:srgbClr val="000000"/>
                </a:solidFill>
                <a:latin typeface="Calibri"/>
                <a:sym typeface="Wingdings" panose="05000000000000000000" pitchFamily="2" charset="2"/>
              </a:rPr>
              <a:t>OpenData</a:t>
            </a:r>
            <a:r>
              <a:rPr lang="en-US" sz="2800" b="0" i="1" strike="noStrike" spc="-1" dirty="0" smtClean="0">
                <a:solidFill>
                  <a:srgbClr val="000000"/>
                </a:solidFill>
                <a:latin typeface="Calibri"/>
                <a:sym typeface="Wingdings" panose="05000000000000000000" pitchFamily="2" charset="2"/>
              </a:rPr>
              <a:t>, </a:t>
            </a:r>
            <a:r>
              <a:rPr lang="en-US" sz="2800" b="0" i="1" strike="noStrike" spc="-1" dirty="0" err="1" smtClean="0">
                <a:solidFill>
                  <a:srgbClr val="000000"/>
                </a:solidFill>
                <a:latin typeface="Calibri"/>
                <a:sym typeface="Wingdings" panose="05000000000000000000" pitchFamily="2" charset="2"/>
              </a:rPr>
              <a:t>OpenSoftware</a:t>
            </a:r>
            <a:r>
              <a:rPr lang="en-US" sz="2800" b="0" i="1" strike="noStrike" spc="-1" dirty="0" smtClean="0">
                <a:solidFill>
                  <a:srgbClr val="000000"/>
                </a:solidFill>
                <a:latin typeface="Calibri"/>
                <a:sym typeface="Wingdings" panose="05000000000000000000" pitchFamily="2" charset="2"/>
              </a:rPr>
              <a:t>, Open Access, Creative Commons</a:t>
            </a:r>
          </a:p>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sym typeface="Wingdings" panose="05000000000000000000" pitchFamily="2" charset="2"/>
              </a:rPr>
              <a:t>Ausbildung</a:t>
            </a:r>
            <a:r>
              <a:rPr lang="en-US" sz="2800" spc="-1" dirty="0" smtClean="0">
                <a:solidFill>
                  <a:srgbClr val="000000"/>
                </a:solidFill>
                <a:latin typeface="Calibri"/>
                <a:sym typeface="Wingdings" panose="05000000000000000000" pitchFamily="2" charset="2"/>
              </a:rPr>
              <a:t>, Training; </a:t>
            </a:r>
            <a:r>
              <a:rPr lang="en-US" sz="2800" spc="-1" dirty="0" err="1" smtClean="0">
                <a:solidFill>
                  <a:srgbClr val="000000"/>
                </a:solidFill>
                <a:latin typeface="Calibri"/>
                <a:sym typeface="Wingdings" panose="05000000000000000000" pitchFamily="2" charset="2"/>
              </a:rPr>
              <a:t>Dienstleistungen</a:t>
            </a:r>
            <a:endParaRPr lang="en-US" sz="2800" spc="-1" dirty="0" smtClean="0">
              <a:solidFill>
                <a:srgbClr val="000000"/>
              </a:solidFill>
              <a:latin typeface="Calibri"/>
              <a:sym typeface="Wingdings" panose="05000000000000000000" pitchFamily="2" charset="2"/>
            </a:endParaRPr>
          </a:p>
          <a:p>
            <a:pPr marL="228600" indent="-228240">
              <a:lnSpc>
                <a:spcPct val="90000"/>
              </a:lnSpc>
              <a:spcBef>
                <a:spcPts val="1001"/>
              </a:spcBef>
              <a:buClr>
                <a:srgbClr val="000000"/>
              </a:buClr>
              <a:buFont typeface="Arial"/>
              <a:buChar char="•"/>
            </a:pPr>
            <a:r>
              <a:rPr lang="en-US" sz="2800" spc="-1" dirty="0" err="1" smtClean="0">
                <a:solidFill>
                  <a:srgbClr val="000000"/>
                </a:solidFill>
                <a:latin typeface="Calibri"/>
                <a:sym typeface="Wingdings" panose="05000000000000000000" pitchFamily="2" charset="2"/>
              </a:rPr>
              <a:t>Ressourcen</a:t>
            </a:r>
            <a:endParaRPr lang="en-US" sz="2800" b="0" strike="noStrike" spc="-1" dirty="0">
              <a:solidFill>
                <a:srgbClr val="000000"/>
              </a:solidFill>
              <a:latin typeface="Calibri"/>
            </a:endParaRPr>
          </a:p>
        </p:txBody>
      </p:sp>
      <p:sp>
        <p:nvSpPr>
          <p:cNvPr id="178" name="TextShape 3"/>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dirty="0">
                <a:solidFill>
                  <a:srgbClr val="335AA3"/>
                </a:solidFill>
                <a:latin typeface="Calibri Light"/>
                <a:ea typeface="Arial"/>
              </a:rPr>
              <a:t>5) </a:t>
            </a:r>
            <a:r>
              <a:rPr lang="en-US" sz="4000" b="1" strike="noStrike" spc="-1" dirty="0" err="1">
                <a:solidFill>
                  <a:srgbClr val="335AA3"/>
                </a:solidFill>
                <a:latin typeface="Calibri Light"/>
                <a:ea typeface="Arial"/>
              </a:rPr>
              <a:t>Chancen</a:t>
            </a:r>
            <a:r>
              <a:rPr lang="en-US" sz="4000" b="1" strike="noStrike" spc="-1" dirty="0">
                <a:solidFill>
                  <a:srgbClr val="335AA3"/>
                </a:solidFill>
                <a:latin typeface="Calibri Light"/>
                <a:ea typeface="Arial"/>
              </a:rPr>
              <a:t> und </a:t>
            </a:r>
            <a:r>
              <a:rPr lang="en-US" sz="4000" b="1" strike="noStrike" spc="-1" dirty="0" err="1">
                <a:solidFill>
                  <a:srgbClr val="335AA3"/>
                </a:solidFill>
                <a:latin typeface="Calibri Light"/>
                <a:ea typeface="Arial"/>
              </a:rPr>
              <a:t>Potenziale</a:t>
            </a:r>
            <a:endParaRPr lang="en-US" sz="4000" b="0" strike="noStrike" spc="-1" dirty="0">
              <a:solidFill>
                <a:srgbClr val="000000"/>
              </a:solidFill>
              <a:latin typeface="Calibri"/>
            </a:endParaRPr>
          </a:p>
        </p:txBody>
      </p:sp>
    </p:spTree>
    <p:extLst>
      <p:ext uri="{BB962C8B-B14F-4D97-AF65-F5344CB8AC3E}">
        <p14:creationId xmlns:p14="http://schemas.microsoft.com/office/powerpoint/2010/main" val="10079041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204480" y="2420888"/>
            <a:ext cx="8615992" cy="3578512"/>
          </a:xfrm>
          <a:prstGeom prst="rect">
            <a:avLst/>
          </a:prstGeom>
          <a:noFill/>
          <a:ln>
            <a:noFill/>
          </a:ln>
        </p:spPr>
        <p:txBody>
          <a:bodyPr/>
          <a:lstStyle/>
          <a:p>
            <a:pPr marL="360" algn="ctr">
              <a:lnSpc>
                <a:spcPct val="90000"/>
              </a:lnSpc>
              <a:spcBef>
                <a:spcPts val="1001"/>
              </a:spcBef>
              <a:buClr>
                <a:srgbClr val="000000"/>
              </a:buClr>
            </a:pPr>
            <a:r>
              <a:rPr lang="en-US" sz="4000" b="1" spc="-1" dirty="0" err="1">
                <a:solidFill>
                  <a:srgbClr val="335AA3"/>
                </a:solidFill>
                <a:latin typeface="Calibri Light"/>
                <a:ea typeface="Arial"/>
              </a:rPr>
              <a:t>Vielen</a:t>
            </a:r>
            <a:r>
              <a:rPr lang="en-US" sz="4000" b="1" spc="-1" dirty="0">
                <a:solidFill>
                  <a:srgbClr val="335AA3"/>
                </a:solidFill>
                <a:latin typeface="Calibri Light"/>
                <a:ea typeface="Arial"/>
              </a:rPr>
              <a:t> Dank </a:t>
            </a:r>
            <a:r>
              <a:rPr lang="en-US" sz="4000" b="1" spc="-1" dirty="0" err="1">
                <a:solidFill>
                  <a:srgbClr val="335AA3"/>
                </a:solidFill>
                <a:latin typeface="Calibri Light"/>
                <a:ea typeface="Arial"/>
              </a:rPr>
              <a:t>für</a:t>
            </a:r>
            <a:r>
              <a:rPr lang="en-US" sz="4000" b="1" spc="-1" dirty="0">
                <a:solidFill>
                  <a:srgbClr val="335AA3"/>
                </a:solidFill>
                <a:latin typeface="Calibri Light"/>
                <a:ea typeface="Arial"/>
              </a:rPr>
              <a:t> </a:t>
            </a:r>
            <a:r>
              <a:rPr lang="en-US" sz="4000" b="1" spc="-1" dirty="0" err="1">
                <a:solidFill>
                  <a:srgbClr val="335AA3"/>
                </a:solidFill>
                <a:latin typeface="Calibri Light"/>
                <a:ea typeface="Arial"/>
              </a:rPr>
              <a:t>Ihre</a:t>
            </a:r>
            <a:r>
              <a:rPr lang="en-US" sz="4000" b="1" spc="-1" dirty="0">
                <a:solidFill>
                  <a:srgbClr val="335AA3"/>
                </a:solidFill>
                <a:latin typeface="Calibri Light"/>
                <a:ea typeface="Arial"/>
              </a:rPr>
              <a:t> </a:t>
            </a:r>
            <a:r>
              <a:rPr lang="en-US" sz="4000" b="1" spc="-1" dirty="0" err="1">
                <a:solidFill>
                  <a:srgbClr val="335AA3"/>
                </a:solidFill>
                <a:latin typeface="Calibri Light"/>
                <a:ea typeface="Arial"/>
              </a:rPr>
              <a:t>Aufmerksamkeit</a:t>
            </a:r>
            <a:r>
              <a:rPr lang="en-US" sz="4000" b="1" spc="-1" dirty="0">
                <a:solidFill>
                  <a:srgbClr val="335AA3"/>
                </a:solidFill>
                <a:latin typeface="Calibri Light"/>
                <a:ea typeface="Arial"/>
              </a:rPr>
              <a: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29" y="3501008"/>
            <a:ext cx="2490075" cy="2996952"/>
          </a:xfrm>
          <a:prstGeom prst="rect">
            <a:avLst/>
          </a:prstGeom>
        </p:spPr>
      </p:pic>
    </p:spTree>
    <p:extLst>
      <p:ext uri="{BB962C8B-B14F-4D97-AF65-F5344CB8AC3E}">
        <p14:creationId xmlns:p14="http://schemas.microsoft.com/office/powerpoint/2010/main" val="26869952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98360" y="1555920"/>
            <a:ext cx="8746560" cy="4556520"/>
          </a:xfrm>
          <a:prstGeom prst="rect">
            <a:avLst/>
          </a:prstGeom>
          <a:noFill/>
          <a:ln>
            <a:noFill/>
          </a:ln>
        </p:spPr>
        <p:txBody>
          <a:bodyPr>
            <a:normAutofit/>
          </a:bodyPr>
          <a:lstStyle/>
          <a:p>
            <a:pPr marL="514440" indent="-514080">
              <a:lnSpc>
                <a:spcPct val="90000"/>
              </a:lnSpc>
              <a:spcBef>
                <a:spcPts val="1001"/>
              </a:spcBef>
              <a:buClr>
                <a:srgbClr val="000000"/>
              </a:buClr>
              <a:buFont typeface="Calibri Light"/>
              <a:buAutoNum type="arabicParenR"/>
            </a:pPr>
            <a:r>
              <a:rPr lang="en-US" sz="2800" b="0" strike="noStrike" spc="-1">
                <a:solidFill>
                  <a:srgbClr val="000000"/>
                </a:solidFill>
                <a:latin typeface="Calibri"/>
                <a:ea typeface="Arial"/>
              </a:rPr>
              <a:t>Daten und Infrastrukturen – Begriffe und Zusammenhänge</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ea typeface="Arial"/>
              </a:rPr>
              <a:t>Exkurs NFDI</a:t>
            </a:r>
            <a:endParaRPr lang="en-US" sz="2400" b="0" strike="noStrike" spc="-1">
              <a:solidFill>
                <a:srgbClr val="000000"/>
              </a:solidFill>
              <a:latin typeface="Calibri"/>
            </a:endParaRPr>
          </a:p>
          <a:p>
            <a:pPr marL="514440" indent="-514080">
              <a:lnSpc>
                <a:spcPct val="90000"/>
              </a:lnSpc>
              <a:spcBef>
                <a:spcPts val="1001"/>
              </a:spcBef>
              <a:buClr>
                <a:srgbClr val="000000"/>
              </a:buClr>
              <a:buFont typeface="Calibri Light"/>
              <a:buAutoNum type="arabicParenR"/>
            </a:pPr>
            <a:r>
              <a:rPr lang="en-US" sz="2800" b="0" strike="noStrike" spc="-1">
                <a:solidFill>
                  <a:srgbClr val="000000"/>
                </a:solidFill>
                <a:latin typeface="Calibri"/>
                <a:ea typeface="Arial"/>
              </a:rPr>
              <a:t>Inhalt und Fokus MDI-DE &amp; GFBio</a:t>
            </a:r>
            <a:endParaRPr lang="en-US" sz="2800" b="0" strike="noStrike" spc="-1">
              <a:solidFill>
                <a:srgbClr val="000000"/>
              </a:solidFill>
              <a:latin typeface="Calibri"/>
            </a:endParaRPr>
          </a:p>
          <a:p>
            <a:pPr marL="514440" indent="-514080">
              <a:lnSpc>
                <a:spcPct val="90000"/>
              </a:lnSpc>
              <a:spcBef>
                <a:spcPts val="1001"/>
              </a:spcBef>
              <a:buClr>
                <a:srgbClr val="000000"/>
              </a:buClr>
              <a:buFont typeface="Calibri Light"/>
              <a:buAutoNum type="arabicParenR"/>
            </a:pPr>
            <a:r>
              <a:rPr lang="en-US" sz="2800" b="0" strike="noStrike" spc="-1">
                <a:solidFill>
                  <a:srgbClr val="000000"/>
                </a:solidFill>
                <a:latin typeface="Calibri"/>
                <a:ea typeface="Arial"/>
              </a:rPr>
              <a:t>Organisatorische Aspekte MDI-DE &amp; GFBio</a:t>
            </a:r>
            <a:endParaRPr lang="en-US" sz="2800" b="0" strike="noStrike" spc="-1">
              <a:solidFill>
                <a:srgbClr val="000000"/>
              </a:solidFill>
              <a:latin typeface="Calibri"/>
            </a:endParaRPr>
          </a:p>
          <a:p>
            <a:pPr marL="514440" indent="-514080">
              <a:lnSpc>
                <a:spcPct val="90000"/>
              </a:lnSpc>
              <a:spcBef>
                <a:spcPts val="1001"/>
              </a:spcBef>
              <a:buClr>
                <a:srgbClr val="000000"/>
              </a:buClr>
              <a:buFont typeface="Calibri Light"/>
              <a:buAutoNum type="arabicParenR"/>
            </a:pPr>
            <a:r>
              <a:rPr lang="en-US" sz="2800" b="0" strike="noStrike" spc="-1">
                <a:solidFill>
                  <a:srgbClr val="000000"/>
                </a:solidFill>
                <a:latin typeface="Calibri"/>
                <a:ea typeface="Arial"/>
              </a:rPr>
              <a:t>Komponenten und Angebote MDI-DE &amp; GFBio</a:t>
            </a:r>
            <a:endParaRPr lang="en-US" sz="2800" b="0" strike="noStrike" spc="-1">
              <a:solidFill>
                <a:srgbClr val="000000"/>
              </a:solidFill>
              <a:latin typeface="Calibri"/>
            </a:endParaRPr>
          </a:p>
          <a:p>
            <a:pPr marL="514440" indent="-514080">
              <a:lnSpc>
                <a:spcPct val="90000"/>
              </a:lnSpc>
              <a:spcBef>
                <a:spcPts val="1001"/>
              </a:spcBef>
              <a:buClr>
                <a:srgbClr val="000000"/>
              </a:buClr>
              <a:buFont typeface="Calibri Light"/>
              <a:buAutoNum type="arabicParenR"/>
            </a:pPr>
            <a:r>
              <a:rPr lang="en-US" sz="2800" b="0" strike="noStrike" spc="-1">
                <a:solidFill>
                  <a:srgbClr val="000000"/>
                </a:solidFill>
                <a:latin typeface="Calibri"/>
                <a:ea typeface="Arial"/>
              </a:rPr>
              <a:t>Chancen und Potenziale</a:t>
            </a: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p:txBody>
      </p:sp>
      <p:sp>
        <p:nvSpPr>
          <p:cNvPr id="136" name="TextShape 2"/>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Inhalt</a:t>
            </a:r>
            <a:endParaRPr lang="en-US" sz="4000" b="0" strike="noStrike" spc="-1">
              <a:solidFill>
                <a:srgbClr val="000000"/>
              </a:solidFill>
              <a:latin typeface="Calibri"/>
            </a:endParaRPr>
          </a:p>
        </p:txBody>
      </p:sp>
      <p:pic>
        <p:nvPicPr>
          <p:cNvPr id="137" name="Picture 3"/>
          <p:cNvPicPr/>
          <p:nvPr/>
        </p:nvPicPr>
        <p:blipFill>
          <a:blip r:embed="rId2"/>
          <a:stretch/>
        </p:blipFill>
        <p:spPr>
          <a:xfrm>
            <a:off x="271080" y="6206760"/>
            <a:ext cx="946440" cy="531720"/>
          </a:xfrm>
          <a:prstGeom prst="rect">
            <a:avLst/>
          </a:prstGeom>
          <a:ln>
            <a:noFill/>
          </a:ln>
        </p:spPr>
      </p:pic>
      <p:pic>
        <p:nvPicPr>
          <p:cNvPr id="138" name="Picture 7"/>
          <p:cNvPicPr/>
          <p:nvPr/>
        </p:nvPicPr>
        <p:blipFill>
          <a:blip r:embed="rId3"/>
          <a:stretch/>
        </p:blipFill>
        <p:spPr>
          <a:xfrm>
            <a:off x="1312920" y="6321240"/>
            <a:ext cx="1559880" cy="312120"/>
          </a:xfrm>
          <a:prstGeom prst="rect">
            <a:avLst/>
          </a:prstGeom>
          <a:ln>
            <a:noFill/>
          </a:ln>
        </p:spPr>
      </p:pic>
      <p:pic>
        <p:nvPicPr>
          <p:cNvPr id="139" name="Picture 8"/>
          <p:cNvPicPr/>
          <p:nvPr/>
        </p:nvPicPr>
        <p:blipFill>
          <a:blip r:embed="rId4"/>
          <a:stretch/>
        </p:blipFill>
        <p:spPr>
          <a:xfrm>
            <a:off x="4428000" y="6217560"/>
            <a:ext cx="1266480" cy="519120"/>
          </a:xfrm>
          <a:prstGeom prst="rect">
            <a:avLst/>
          </a:prstGeom>
          <a:ln>
            <a:noFill/>
          </a:ln>
        </p:spPr>
      </p:pic>
      <p:pic>
        <p:nvPicPr>
          <p:cNvPr id="140" name="Picture 9"/>
          <p:cNvPicPr/>
          <p:nvPr/>
        </p:nvPicPr>
        <p:blipFill>
          <a:blip r:embed="rId5"/>
          <a:stretch/>
        </p:blipFill>
        <p:spPr>
          <a:xfrm>
            <a:off x="2988000" y="6194880"/>
            <a:ext cx="1371600" cy="549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204480" y="1700640"/>
            <a:ext cx="4309920" cy="4298760"/>
          </a:xfrm>
          <a:prstGeom prst="rect">
            <a:avLst/>
          </a:prstGeom>
          <a:noFill/>
          <a:ln>
            <a:noFill/>
          </a:ln>
        </p:spPr>
        <p:txBody>
          <a:bodyPr>
            <a:normAutofit/>
          </a:bodyPr>
          <a:lstStyle/>
          <a:p>
            <a:pPr>
              <a:lnSpc>
                <a:spcPct val="90000"/>
              </a:lnSpc>
              <a:spcBef>
                <a:spcPts val="1001"/>
              </a:spcBef>
            </a:pPr>
            <a:r>
              <a:rPr lang="en-US" sz="2400" b="0" strike="noStrike" spc="-1" dirty="0">
                <a:solidFill>
                  <a:srgbClr val="000000"/>
                </a:solidFill>
                <a:latin typeface="Calibri"/>
                <a:ea typeface="Arial"/>
              </a:rPr>
              <a:t>Geodaten</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err="1">
                <a:solidFill>
                  <a:srgbClr val="000000"/>
                </a:solidFill>
                <a:latin typeface="Calibri"/>
                <a:ea typeface="Arial"/>
              </a:rPr>
              <a:t>Geodateninfrastruktur</a:t>
            </a:r>
            <a:r>
              <a:rPr lang="en-US" sz="2400" b="0" strike="noStrike" spc="-1" dirty="0">
                <a:solidFill>
                  <a:srgbClr val="000000"/>
                </a:solidFill>
                <a:latin typeface="Calibri"/>
                <a:ea typeface="Arial"/>
              </a:rPr>
              <a:t> (GDI)</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err="1">
                <a:solidFill>
                  <a:srgbClr val="000000"/>
                </a:solidFill>
                <a:latin typeface="Calibri"/>
                <a:ea typeface="Arial"/>
              </a:rPr>
              <a:t>Geodateninfrastruktur</a:t>
            </a:r>
            <a:r>
              <a:rPr lang="en-US" sz="2400" b="0" strike="noStrike" spc="-1" dirty="0">
                <a:solidFill>
                  <a:srgbClr val="000000"/>
                </a:solidFill>
                <a:latin typeface="Calibri"/>
                <a:ea typeface="Arial"/>
              </a:rPr>
              <a:t> Deutschland (GDI-DE)</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smtClean="0">
                <a:solidFill>
                  <a:srgbClr val="000000"/>
                </a:solidFill>
                <a:latin typeface="Calibri"/>
                <a:ea typeface="Arial"/>
              </a:rPr>
              <a:t>MDI-DE </a:t>
            </a:r>
            <a:r>
              <a:rPr lang="en-US" sz="2400" b="1" spc="-1" dirty="0">
                <a:solidFill>
                  <a:srgbClr val="000000"/>
                </a:solidFill>
                <a:latin typeface="Calibri"/>
                <a:ea typeface="Arial"/>
              </a:rPr>
              <a:t>↔ </a:t>
            </a:r>
            <a:r>
              <a:rPr lang="en-US" sz="2400" spc="-1" dirty="0" smtClean="0">
                <a:solidFill>
                  <a:srgbClr val="000000"/>
                </a:solidFill>
                <a:latin typeface="Calibri"/>
                <a:ea typeface="Arial"/>
              </a:rPr>
              <a:t>MDI-SH</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p:txBody>
      </p:sp>
      <p:sp>
        <p:nvSpPr>
          <p:cNvPr id="142" name="TextShape 2"/>
          <p:cNvSpPr txBox="1"/>
          <p:nvPr/>
        </p:nvSpPr>
        <p:spPr>
          <a:xfrm>
            <a:off x="5004000" y="1700640"/>
            <a:ext cx="3935160" cy="4298760"/>
          </a:xfrm>
          <a:prstGeom prst="rect">
            <a:avLst/>
          </a:prstGeom>
          <a:noFill/>
          <a:ln>
            <a:noFill/>
          </a:ln>
        </p:spPr>
        <p:txBody>
          <a:bodyPr>
            <a:normAutofit/>
          </a:bodyPr>
          <a:lstStyle/>
          <a:p>
            <a:pPr>
              <a:lnSpc>
                <a:spcPct val="90000"/>
              </a:lnSpc>
              <a:spcBef>
                <a:spcPts val="1001"/>
              </a:spcBef>
            </a:pPr>
            <a:r>
              <a:rPr lang="en-US" sz="2400" b="0" strike="noStrike" spc="-1" dirty="0" err="1">
                <a:solidFill>
                  <a:srgbClr val="000000"/>
                </a:solidFill>
                <a:latin typeface="Calibri"/>
                <a:ea typeface="Arial"/>
              </a:rPr>
              <a:t>Forschungsdaten</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err="1">
                <a:solidFill>
                  <a:srgbClr val="000000"/>
                </a:solidFill>
                <a:latin typeface="Calibri"/>
                <a:ea typeface="Arial"/>
              </a:rPr>
              <a:t>Forschungsdateninfrastruktur</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err="1">
                <a:solidFill>
                  <a:srgbClr val="000000"/>
                </a:solidFill>
                <a:latin typeface="Calibri"/>
                <a:ea typeface="Arial"/>
              </a:rPr>
              <a:t>Nationale</a:t>
            </a:r>
            <a:r>
              <a:rPr lang="en-US" sz="2400" b="0" strike="noStrike" spc="-1" dirty="0">
                <a:solidFill>
                  <a:srgbClr val="000000"/>
                </a:solidFill>
                <a:latin typeface="Calibri"/>
                <a:ea typeface="Arial"/>
              </a:rPr>
              <a:t> </a:t>
            </a:r>
            <a:r>
              <a:rPr lang="en-US" sz="2400" b="0" strike="noStrike" spc="-1" dirty="0" err="1">
                <a:solidFill>
                  <a:srgbClr val="000000"/>
                </a:solidFill>
                <a:latin typeface="Calibri"/>
                <a:ea typeface="Arial"/>
              </a:rPr>
              <a:t>Forschungsdaten-infrastruktur</a:t>
            </a:r>
            <a:r>
              <a:rPr lang="en-US" sz="2400" b="0" strike="noStrike" spc="-1" dirty="0">
                <a:solidFill>
                  <a:srgbClr val="000000"/>
                </a:solidFill>
                <a:latin typeface="Calibri"/>
                <a:ea typeface="Arial"/>
              </a:rPr>
              <a:t> (NFDI)</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a:lnSpc>
                <a:spcPct val="90000"/>
              </a:lnSpc>
              <a:spcBef>
                <a:spcPts val="1001"/>
              </a:spcBef>
            </a:pPr>
            <a:r>
              <a:rPr lang="en-US" sz="2400" b="0" strike="noStrike" spc="-1" dirty="0" err="1">
                <a:solidFill>
                  <a:srgbClr val="000000"/>
                </a:solidFill>
                <a:latin typeface="Calibri"/>
                <a:ea typeface="Arial"/>
              </a:rPr>
              <a:t>GFBio</a:t>
            </a:r>
            <a:r>
              <a:rPr lang="en-US" sz="2400" b="0" strike="noStrike" spc="-1" dirty="0">
                <a:solidFill>
                  <a:srgbClr val="000000"/>
                </a:solidFill>
                <a:latin typeface="Calibri"/>
                <a:ea typeface="Arial"/>
              </a:rPr>
              <a:t> </a:t>
            </a:r>
            <a:r>
              <a:rPr lang="en-US" sz="2400" b="1" strike="noStrike" spc="-1" dirty="0">
                <a:solidFill>
                  <a:srgbClr val="000000"/>
                </a:solidFill>
                <a:latin typeface="Calibri"/>
                <a:ea typeface="Arial"/>
              </a:rPr>
              <a:t>↔ </a:t>
            </a:r>
            <a:r>
              <a:rPr lang="en-US" sz="2400" b="0" strike="noStrike" spc="-1" dirty="0">
                <a:solidFill>
                  <a:srgbClr val="000000"/>
                </a:solidFill>
                <a:latin typeface="Calibri"/>
                <a:ea typeface="Arial"/>
              </a:rPr>
              <a:t>NFDI4BioDiversity</a:t>
            </a:r>
            <a:endParaRPr lang="en-US" sz="2400" b="0" strike="noStrike" spc="-1" dirty="0">
              <a:solidFill>
                <a:srgbClr val="000000"/>
              </a:solidFill>
              <a:latin typeface="Calibri"/>
            </a:endParaRPr>
          </a:p>
        </p:txBody>
      </p:sp>
      <p:sp>
        <p:nvSpPr>
          <p:cNvPr id="143" name="TextShape 3"/>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1) Daten und Infrastrukturen</a:t>
            </a:r>
            <a:endParaRPr lang="en-US" sz="4000" b="0" strike="noStrike" spc="-1">
              <a:solidFill>
                <a:srgbClr val="000000"/>
              </a:solidFill>
              <a:latin typeface="Calibri"/>
            </a:endParaRPr>
          </a:p>
        </p:txBody>
      </p:sp>
      <p:pic>
        <p:nvPicPr>
          <p:cNvPr id="144" name="Picture 3"/>
          <p:cNvPicPr/>
          <p:nvPr/>
        </p:nvPicPr>
        <p:blipFill>
          <a:blip r:embed="rId3"/>
          <a:stretch/>
        </p:blipFill>
        <p:spPr>
          <a:xfrm>
            <a:off x="5580000" y="5270400"/>
            <a:ext cx="1926000" cy="1082160"/>
          </a:xfrm>
          <a:prstGeom prst="rect">
            <a:avLst/>
          </a:prstGeom>
          <a:ln>
            <a:noFill/>
          </a:ln>
        </p:spPr>
      </p:pic>
      <p:pic>
        <p:nvPicPr>
          <p:cNvPr id="145" name="Picture 9"/>
          <p:cNvPicPr/>
          <p:nvPr/>
        </p:nvPicPr>
        <p:blipFill>
          <a:blip r:embed="rId4"/>
          <a:stretch/>
        </p:blipFill>
        <p:spPr>
          <a:xfrm>
            <a:off x="539640" y="5252760"/>
            <a:ext cx="2791800" cy="1117800"/>
          </a:xfrm>
          <a:prstGeom prst="rect">
            <a:avLst/>
          </a:prstGeom>
          <a:ln>
            <a:noFill/>
          </a:ln>
        </p:spPr>
      </p:pic>
      <p:pic>
        <p:nvPicPr>
          <p:cNvPr id="146" name="Picture 3"/>
          <p:cNvPicPr/>
          <p:nvPr/>
        </p:nvPicPr>
        <p:blipFill>
          <a:blip r:embed="rId5"/>
          <a:stretch/>
        </p:blipFill>
        <p:spPr>
          <a:xfrm>
            <a:off x="2970360" y="1196640"/>
            <a:ext cx="1788480" cy="1256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243720" y="1196640"/>
            <a:ext cx="4309920" cy="2426400"/>
          </a:xfrm>
          <a:prstGeom prst="rect">
            <a:avLst/>
          </a:prstGeom>
          <a:noFill/>
          <a:ln>
            <a:noFill/>
          </a:ln>
        </p:spPr>
        <p:txBody>
          <a:bodyPr/>
          <a:lstStyle/>
          <a:p>
            <a:pPr>
              <a:lnSpc>
                <a:spcPct val="90000"/>
              </a:lnSpc>
              <a:spcBef>
                <a:spcPts val="1001"/>
              </a:spcBef>
            </a:pPr>
            <a:r>
              <a:rPr lang="en-US" sz="1800" b="0" i="1" strike="noStrike" spc="-1">
                <a:solidFill>
                  <a:srgbClr val="000000"/>
                </a:solidFill>
                <a:latin typeface="Calibri"/>
                <a:ea typeface="Arial"/>
              </a:rPr>
              <a:t>„Die nationale Forschungsdateninfrastruktur (NFDI) soll die Datenbestände von Wissenschaft und Forschung </a:t>
            </a:r>
            <a:r>
              <a:rPr lang="en-US" sz="1800" b="1" i="1" strike="noStrike" spc="-1">
                <a:solidFill>
                  <a:srgbClr val="000000"/>
                </a:solidFill>
                <a:latin typeface="Calibri"/>
                <a:ea typeface="Arial"/>
              </a:rPr>
              <a:t>systematisch erschließen</a:t>
            </a:r>
            <a:r>
              <a:rPr lang="en-US" sz="1800" b="0" i="1" strike="noStrike" spc="-1">
                <a:solidFill>
                  <a:srgbClr val="000000"/>
                </a:solidFill>
                <a:latin typeface="Calibri"/>
                <a:ea typeface="Arial"/>
              </a:rPr>
              <a:t>, </a:t>
            </a:r>
            <a:r>
              <a:rPr lang="en-US" sz="1800" b="1" i="1" strike="noStrike" spc="-1">
                <a:solidFill>
                  <a:srgbClr val="000000"/>
                </a:solidFill>
                <a:latin typeface="Calibri"/>
                <a:ea typeface="Arial"/>
              </a:rPr>
              <a:t>nachhaltig sichern </a:t>
            </a:r>
            <a:r>
              <a:rPr lang="en-US" sz="1800" b="0" i="1" strike="noStrike" spc="-1">
                <a:solidFill>
                  <a:srgbClr val="000000"/>
                </a:solidFill>
                <a:latin typeface="Calibri"/>
                <a:ea typeface="Arial"/>
              </a:rPr>
              <a:t>und </a:t>
            </a:r>
            <a:r>
              <a:rPr lang="en-US" sz="1800" b="1" i="1" strike="noStrike" spc="-1">
                <a:solidFill>
                  <a:srgbClr val="000000"/>
                </a:solidFill>
                <a:latin typeface="Calibri"/>
                <a:ea typeface="Arial"/>
              </a:rPr>
              <a:t>zugänglich machen</a:t>
            </a:r>
            <a:r>
              <a:rPr lang="en-US" sz="1800" b="0" i="1" strike="noStrike" spc="-1">
                <a:solidFill>
                  <a:srgbClr val="000000"/>
                </a:solidFill>
                <a:latin typeface="Calibri"/>
                <a:ea typeface="Arial"/>
              </a:rPr>
              <a:t> sowie (inter-)national </a:t>
            </a:r>
            <a:r>
              <a:rPr lang="en-US" sz="1800" b="1" i="1" strike="noStrike" spc="-1">
                <a:solidFill>
                  <a:srgbClr val="000000"/>
                </a:solidFill>
                <a:latin typeface="Calibri"/>
                <a:ea typeface="Arial"/>
              </a:rPr>
              <a:t>vernetzen</a:t>
            </a:r>
            <a:r>
              <a:rPr lang="en-US" sz="1800" b="0" i="1" strike="noStrike" spc="-1">
                <a:solidFill>
                  <a:srgbClr val="000000"/>
                </a:solidFill>
                <a:latin typeface="Calibri"/>
                <a:ea typeface="Arial"/>
              </a:rPr>
              <a:t>. Sie wird in einem aus der Wissenschaft getriebenen Prozess als vernetzte Struktur eigeninitiativ agierender </a:t>
            </a:r>
            <a:r>
              <a:rPr lang="en-US" sz="1800" b="1" i="1" strike="noStrike" spc="-1">
                <a:solidFill>
                  <a:srgbClr val="000000"/>
                </a:solidFill>
                <a:latin typeface="Calibri"/>
                <a:ea typeface="Arial"/>
              </a:rPr>
              <a:t>Konsortien</a:t>
            </a:r>
            <a:r>
              <a:rPr lang="en-US" sz="1800" b="0" i="1" strike="noStrike" spc="-1">
                <a:solidFill>
                  <a:srgbClr val="000000"/>
                </a:solidFill>
                <a:latin typeface="Calibri"/>
                <a:ea typeface="Arial"/>
              </a:rPr>
              <a:t> aufgebaut werden.“*</a:t>
            </a:r>
            <a:endParaRPr lang="en-US" sz="1800" b="0" strike="noStrike" spc="-1">
              <a:solidFill>
                <a:srgbClr val="000000"/>
              </a:solidFill>
              <a:latin typeface="Calibri"/>
            </a:endParaRPr>
          </a:p>
        </p:txBody>
      </p:sp>
      <p:sp>
        <p:nvSpPr>
          <p:cNvPr id="148" name="TextShape 2"/>
          <p:cNvSpPr txBox="1"/>
          <p:nvPr/>
        </p:nvSpPr>
        <p:spPr>
          <a:xfrm>
            <a:off x="4629240" y="1196640"/>
            <a:ext cx="4309920" cy="48027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b="0" strike="noStrike" spc="-1" dirty="0">
                <a:solidFill>
                  <a:srgbClr val="000000"/>
                </a:solidFill>
                <a:latin typeface="Calibri"/>
                <a:ea typeface="Arial"/>
              </a:rPr>
              <a:t>26.11.2018: Bund- </a:t>
            </a:r>
            <a:r>
              <a:rPr lang="en-US" b="0" strike="noStrike" spc="-1" dirty="0" err="1">
                <a:solidFill>
                  <a:srgbClr val="000000"/>
                </a:solidFill>
                <a:latin typeface="Calibri"/>
                <a:ea typeface="Arial"/>
              </a:rPr>
              <a:t>Länder</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Vereinbarung</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zu</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Aufbau</a:t>
            </a:r>
            <a:r>
              <a:rPr lang="en-US" b="0" strike="noStrike" spc="-1" dirty="0">
                <a:solidFill>
                  <a:srgbClr val="000000"/>
                </a:solidFill>
                <a:latin typeface="Calibri"/>
                <a:ea typeface="Arial"/>
              </a:rPr>
              <a:t> und </a:t>
            </a:r>
            <a:r>
              <a:rPr lang="en-US" b="0" strike="noStrike" spc="-1" dirty="0" err="1">
                <a:solidFill>
                  <a:srgbClr val="000000"/>
                </a:solidFill>
                <a:latin typeface="Calibri"/>
                <a:ea typeface="Arial"/>
              </a:rPr>
              <a:t>zur</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Förderung</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einer</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Nationalen</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Forschungsdateninfrastruktur</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a:solidFill>
                  <a:srgbClr val="000000"/>
                </a:solidFill>
                <a:latin typeface="Calibri"/>
                <a:ea typeface="Arial"/>
              </a:rPr>
              <a:t>DFG: </a:t>
            </a:r>
            <a:r>
              <a:rPr lang="en-US" b="0" strike="noStrike" spc="-1" dirty="0" err="1">
                <a:solidFill>
                  <a:srgbClr val="000000"/>
                </a:solidFill>
                <a:latin typeface="Calibri"/>
                <a:ea typeface="Arial"/>
              </a:rPr>
              <a:t>wissenschaftliche</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Begutachtung</a:t>
            </a:r>
            <a:r>
              <a:rPr lang="en-US" b="0" strike="noStrike" spc="-1" dirty="0">
                <a:solidFill>
                  <a:srgbClr val="000000"/>
                </a:solidFill>
                <a:latin typeface="Calibri"/>
                <a:ea typeface="Arial"/>
              </a:rPr>
              <a:t> und </a:t>
            </a:r>
            <a:r>
              <a:rPr lang="en-US" b="0" strike="noStrike" spc="-1" dirty="0" err="1">
                <a:solidFill>
                  <a:srgbClr val="000000"/>
                </a:solidFill>
                <a:latin typeface="Calibri"/>
                <a:ea typeface="Arial"/>
              </a:rPr>
              <a:t>Bewertung</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a:solidFill>
                  <a:srgbClr val="000000"/>
                </a:solidFill>
                <a:latin typeface="Calibri"/>
                <a:ea typeface="Arial"/>
              </a:rPr>
              <a:t>GWK: </a:t>
            </a:r>
            <a:r>
              <a:rPr lang="en-US" b="0" strike="noStrike" spc="-1" dirty="0" err="1">
                <a:solidFill>
                  <a:srgbClr val="000000"/>
                </a:solidFill>
                <a:latin typeface="Calibri"/>
                <a:ea typeface="Arial"/>
              </a:rPr>
              <a:t>Entscheidung</a:t>
            </a:r>
            <a:r>
              <a:rPr lang="en-US" b="0" strike="noStrike" spc="-1" dirty="0">
                <a:solidFill>
                  <a:srgbClr val="000000"/>
                </a:solidFill>
                <a:latin typeface="Calibri"/>
                <a:ea typeface="Arial"/>
              </a:rPr>
              <a:t> auf </a:t>
            </a:r>
            <a:r>
              <a:rPr lang="en-US" b="0" strike="noStrike" spc="-1" dirty="0" err="1">
                <a:solidFill>
                  <a:srgbClr val="000000"/>
                </a:solidFill>
                <a:latin typeface="Calibri"/>
                <a:ea typeface="Arial"/>
              </a:rPr>
              <a:t>Grundlage</a:t>
            </a:r>
            <a:r>
              <a:rPr lang="en-US" b="0" strike="noStrike" spc="-1" dirty="0">
                <a:solidFill>
                  <a:srgbClr val="000000"/>
                </a:solidFill>
                <a:latin typeface="Calibri"/>
                <a:ea typeface="Arial"/>
              </a:rPr>
              <a:t> der </a:t>
            </a:r>
            <a:r>
              <a:rPr lang="en-US" b="0" strike="noStrike" spc="-1" dirty="0" err="1">
                <a:solidFill>
                  <a:srgbClr val="000000"/>
                </a:solidFill>
                <a:latin typeface="Calibri"/>
                <a:ea typeface="Arial"/>
              </a:rPr>
              <a:t>Förderempfehlungen</a:t>
            </a:r>
            <a:r>
              <a:rPr lang="en-US" b="0" strike="noStrike" spc="-1" dirty="0">
                <a:solidFill>
                  <a:srgbClr val="000000"/>
                </a:solidFill>
                <a:latin typeface="Calibri"/>
                <a:ea typeface="Arial"/>
              </a:rPr>
              <a:t> der DFG</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err="1">
                <a:solidFill>
                  <a:srgbClr val="000000"/>
                </a:solidFill>
                <a:latin typeface="Calibri"/>
                <a:ea typeface="Arial"/>
              </a:rPr>
              <a:t>Direktorat</a:t>
            </a:r>
            <a:r>
              <a:rPr lang="en-US" b="0" strike="noStrike" spc="-1" dirty="0">
                <a:solidFill>
                  <a:srgbClr val="000000"/>
                </a:solidFill>
                <a:latin typeface="Calibri"/>
                <a:ea typeface="Arial"/>
              </a:rPr>
              <a:t> der NFDI </a:t>
            </a:r>
            <a:r>
              <a:rPr lang="en-US" b="0" strike="noStrike" spc="-1" dirty="0" err="1">
                <a:solidFill>
                  <a:srgbClr val="000000"/>
                </a:solidFill>
                <a:latin typeface="Calibri"/>
                <a:ea typeface="Arial"/>
              </a:rPr>
              <a:t>wird</a:t>
            </a:r>
            <a:r>
              <a:rPr lang="en-US" b="0" strike="noStrike" spc="-1" dirty="0">
                <a:solidFill>
                  <a:srgbClr val="000000"/>
                </a:solidFill>
                <a:latin typeface="Calibri"/>
                <a:ea typeface="Arial"/>
              </a:rPr>
              <a:t> in Karlsruhe </a:t>
            </a:r>
            <a:r>
              <a:rPr lang="en-US" b="0" strike="noStrike" spc="-1" dirty="0" err="1">
                <a:solidFill>
                  <a:srgbClr val="000000"/>
                </a:solidFill>
                <a:latin typeface="Calibri"/>
                <a:ea typeface="Arial"/>
              </a:rPr>
              <a:t>angesiedelt</a:t>
            </a:r>
            <a:r>
              <a:rPr lang="en-US" b="0" strike="noStrike" spc="-1" dirty="0">
                <a:solidFill>
                  <a:srgbClr val="000000"/>
                </a:solidFill>
                <a:latin typeface="Calibri"/>
                <a:ea typeface="Arial"/>
              </a:rPr>
              <a:t> sein (KIT &amp; FIZ)</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err="1">
                <a:solidFill>
                  <a:srgbClr val="000000"/>
                </a:solidFill>
                <a:latin typeface="Calibri"/>
                <a:ea typeface="Arial"/>
              </a:rPr>
              <a:t>Aufbau</a:t>
            </a:r>
            <a:r>
              <a:rPr lang="en-US" b="0" strike="noStrike" spc="-1" dirty="0">
                <a:solidFill>
                  <a:srgbClr val="000000"/>
                </a:solidFill>
                <a:latin typeface="Calibri"/>
                <a:ea typeface="Arial"/>
              </a:rPr>
              <a:t> des </a:t>
            </a:r>
            <a:r>
              <a:rPr lang="en-US" b="0" strike="noStrike" spc="-1" dirty="0" err="1">
                <a:solidFill>
                  <a:srgbClr val="000000"/>
                </a:solidFill>
                <a:latin typeface="Calibri"/>
                <a:ea typeface="Arial"/>
              </a:rPr>
              <a:t>kooperativen</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Netzwerks</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über</a:t>
            </a:r>
            <a:r>
              <a:rPr lang="en-US" b="0" strike="noStrike" spc="-1" dirty="0">
                <a:solidFill>
                  <a:srgbClr val="000000"/>
                </a:solidFill>
                <a:latin typeface="Calibri"/>
                <a:ea typeface="Arial"/>
              </a:rPr>
              <a:t> 3 </a:t>
            </a:r>
            <a:r>
              <a:rPr lang="en-US" b="0" strike="noStrike" spc="-1" dirty="0" err="1">
                <a:solidFill>
                  <a:srgbClr val="000000"/>
                </a:solidFill>
                <a:latin typeface="Calibri"/>
                <a:ea typeface="Arial"/>
              </a:rPr>
              <a:t>Jahre</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a:solidFill>
                  <a:srgbClr val="000000"/>
                </a:solidFill>
                <a:latin typeface="Calibri"/>
                <a:ea typeface="Arial"/>
              </a:rPr>
              <a:t>„</a:t>
            </a:r>
            <a:r>
              <a:rPr lang="en-US" b="0" strike="noStrike" spc="-1" dirty="0" err="1">
                <a:solidFill>
                  <a:srgbClr val="000000"/>
                </a:solidFill>
                <a:latin typeface="Calibri"/>
                <a:ea typeface="Arial"/>
              </a:rPr>
              <a:t>Vernetzung</a:t>
            </a:r>
            <a:r>
              <a:rPr lang="en-US" b="0" strike="noStrike" spc="-1" dirty="0">
                <a:solidFill>
                  <a:srgbClr val="000000"/>
                </a:solidFill>
                <a:latin typeface="Calibri"/>
                <a:ea typeface="Arial"/>
              </a:rPr>
              <a:t> und </a:t>
            </a:r>
            <a:r>
              <a:rPr lang="en-US" b="0" strike="noStrike" spc="-1" dirty="0" err="1">
                <a:solidFill>
                  <a:srgbClr val="000000"/>
                </a:solidFill>
                <a:latin typeface="Calibri"/>
                <a:ea typeface="Arial"/>
              </a:rPr>
              <a:t>Qualitätssicherung</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statt</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Wettbewerb</a:t>
            </a:r>
            <a:r>
              <a:rPr lang="en-US" b="0" strike="noStrike" spc="-1" dirty="0">
                <a:solidFill>
                  <a:srgbClr val="000000"/>
                </a:solidFill>
                <a:latin typeface="Calibri"/>
                <a:ea typeface="Arial"/>
              </a:rPr>
              <a:t>“</a:t>
            </a:r>
            <a:endParaRPr lang="en-US"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b="0" strike="noStrike" spc="-1" dirty="0" err="1">
                <a:solidFill>
                  <a:srgbClr val="000000"/>
                </a:solidFill>
                <a:latin typeface="Calibri"/>
                <a:ea typeface="Arial"/>
              </a:rPr>
              <a:t>Bis</a:t>
            </a:r>
            <a:r>
              <a:rPr lang="en-US" b="0" strike="noStrike" spc="-1" dirty="0">
                <a:solidFill>
                  <a:srgbClr val="000000"/>
                </a:solidFill>
                <a:latin typeface="Calibri"/>
                <a:ea typeface="Arial"/>
              </a:rPr>
              <a:t> 2028 </a:t>
            </a:r>
            <a:r>
              <a:rPr lang="en-US" b="0" strike="noStrike" spc="-1" dirty="0" err="1">
                <a:solidFill>
                  <a:srgbClr val="000000"/>
                </a:solidFill>
                <a:latin typeface="Calibri"/>
                <a:ea typeface="Arial"/>
              </a:rPr>
              <a:t>jährlich</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bis</a:t>
            </a:r>
            <a:r>
              <a:rPr lang="en-US" b="0" strike="noStrike" spc="-1" dirty="0">
                <a:solidFill>
                  <a:srgbClr val="000000"/>
                </a:solidFill>
                <a:latin typeface="Calibri"/>
                <a:ea typeface="Arial"/>
              </a:rPr>
              <a:t> </a:t>
            </a:r>
            <a:r>
              <a:rPr lang="en-US" b="0" strike="noStrike" spc="-1" dirty="0" err="1">
                <a:solidFill>
                  <a:srgbClr val="000000"/>
                </a:solidFill>
                <a:latin typeface="Calibri"/>
                <a:ea typeface="Arial"/>
              </a:rPr>
              <a:t>zu</a:t>
            </a:r>
            <a:r>
              <a:rPr lang="en-US" b="0" strike="noStrike" spc="-1" dirty="0">
                <a:solidFill>
                  <a:srgbClr val="000000"/>
                </a:solidFill>
                <a:latin typeface="Calibri"/>
                <a:ea typeface="Arial"/>
              </a:rPr>
              <a:t> 90 Mio. € (90% Bund, 10% </a:t>
            </a:r>
            <a:r>
              <a:rPr lang="en-US" b="0" strike="noStrike" spc="-1" dirty="0" err="1">
                <a:solidFill>
                  <a:srgbClr val="000000"/>
                </a:solidFill>
                <a:latin typeface="Calibri"/>
                <a:ea typeface="Arial"/>
              </a:rPr>
              <a:t>Länder</a:t>
            </a:r>
            <a:r>
              <a:rPr lang="en-US" b="0" strike="noStrike" spc="-1" dirty="0">
                <a:solidFill>
                  <a:srgbClr val="000000"/>
                </a:solidFill>
                <a:latin typeface="Calibri"/>
                <a:ea typeface="Arial"/>
              </a:rPr>
              <a:t>)**</a:t>
            </a:r>
            <a:endParaRPr lang="en-US" b="0" strike="noStrike" spc="-1" dirty="0">
              <a:solidFill>
                <a:srgbClr val="000000"/>
              </a:solidFill>
              <a:latin typeface="Calibri"/>
            </a:endParaRPr>
          </a:p>
        </p:txBody>
      </p:sp>
      <p:sp>
        <p:nvSpPr>
          <p:cNvPr id="149" name="TextShape 3"/>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dirty="0" err="1">
                <a:solidFill>
                  <a:srgbClr val="335AA3"/>
                </a:solidFill>
                <a:latin typeface="Calibri Light"/>
                <a:ea typeface="Arial"/>
              </a:rPr>
              <a:t>Exkurs</a:t>
            </a:r>
            <a:r>
              <a:rPr lang="en-US" sz="4000" b="1" strike="noStrike" spc="-1" dirty="0">
                <a:solidFill>
                  <a:srgbClr val="335AA3"/>
                </a:solidFill>
                <a:latin typeface="Calibri Light"/>
                <a:ea typeface="Arial"/>
              </a:rPr>
              <a:t>: NFDI</a:t>
            </a:r>
            <a:endParaRPr lang="en-US" sz="4000" b="0" strike="noStrike" spc="-1" dirty="0">
              <a:solidFill>
                <a:srgbClr val="000000"/>
              </a:solidFill>
              <a:latin typeface="Calibri"/>
            </a:endParaRPr>
          </a:p>
        </p:txBody>
      </p:sp>
      <p:pic>
        <p:nvPicPr>
          <p:cNvPr id="150" name="Picture 2"/>
          <p:cNvPicPr/>
          <p:nvPr/>
        </p:nvPicPr>
        <p:blipFill>
          <a:blip r:embed="rId3"/>
          <a:stretch/>
        </p:blipFill>
        <p:spPr>
          <a:xfrm>
            <a:off x="200880" y="3840840"/>
            <a:ext cx="4352760" cy="2016360"/>
          </a:xfrm>
          <a:prstGeom prst="rect">
            <a:avLst/>
          </a:prstGeom>
          <a:ln>
            <a:noFill/>
          </a:ln>
        </p:spPr>
      </p:pic>
      <p:sp>
        <p:nvSpPr>
          <p:cNvPr id="151" name="CustomShape 4"/>
          <p:cNvSpPr/>
          <p:nvPr/>
        </p:nvSpPr>
        <p:spPr>
          <a:xfrm>
            <a:off x="200880" y="6217200"/>
            <a:ext cx="8475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a:solidFill>
                  <a:srgbClr val="000000"/>
                </a:solidFill>
                <a:latin typeface="Calibri"/>
                <a:ea typeface="Arial"/>
              </a:rPr>
              <a:t>*https://www.dfg.de/foerderung/programme/nfdi/index.html</a:t>
            </a:r>
            <a:endParaRPr lang="de-DE" sz="1400" b="0" strike="noStrike" spc="-1">
              <a:latin typeface="Arial"/>
            </a:endParaRPr>
          </a:p>
          <a:p>
            <a:pPr>
              <a:lnSpc>
                <a:spcPct val="100000"/>
              </a:lnSpc>
            </a:pPr>
            <a:r>
              <a:rPr lang="de-DE" sz="1400" b="0" strike="noStrike" spc="-1">
                <a:solidFill>
                  <a:srgbClr val="000000"/>
                </a:solidFill>
                <a:latin typeface="Calibri"/>
                <a:ea typeface="Arial"/>
              </a:rPr>
              <a:t>**https://www.gwk-bonn.de/themen/weitere-arbeitsgebiete/informationsinfrastrukturen-nfdi/</a:t>
            </a:r>
            <a:endParaRPr lang="de-DE"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3"/>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dirty="0" err="1">
                <a:solidFill>
                  <a:srgbClr val="335AA3"/>
                </a:solidFill>
                <a:latin typeface="Calibri Light"/>
                <a:ea typeface="Arial"/>
              </a:rPr>
              <a:t>Exkurs</a:t>
            </a:r>
            <a:r>
              <a:rPr lang="en-US" sz="4000" b="1" strike="noStrike" spc="-1" dirty="0">
                <a:solidFill>
                  <a:srgbClr val="335AA3"/>
                </a:solidFill>
                <a:latin typeface="Calibri Light"/>
                <a:ea typeface="Arial"/>
              </a:rPr>
              <a:t>: </a:t>
            </a:r>
            <a:r>
              <a:rPr lang="en-US" sz="4000" b="1" strike="noStrike" spc="-1" dirty="0" err="1" smtClean="0">
                <a:solidFill>
                  <a:srgbClr val="335AA3"/>
                </a:solidFill>
                <a:latin typeface="Calibri Light"/>
                <a:ea typeface="Arial"/>
              </a:rPr>
              <a:t>Einbindung</a:t>
            </a:r>
            <a:r>
              <a:rPr lang="en-US" sz="4000" b="1" strike="noStrike" spc="-1" dirty="0" smtClean="0">
                <a:solidFill>
                  <a:srgbClr val="335AA3"/>
                </a:solidFill>
                <a:latin typeface="Calibri Light"/>
                <a:ea typeface="Arial"/>
              </a:rPr>
              <a:t> MDI-DE</a:t>
            </a:r>
            <a:endParaRPr lang="en-US" sz="4000" b="0" strike="noStrike" spc="-1" dirty="0">
              <a:solidFill>
                <a:srgbClr val="000000"/>
              </a:solidFill>
              <a:latin typeface="Calibri"/>
            </a:endParaRPr>
          </a:p>
        </p:txBody>
      </p:sp>
      <p:sp>
        <p:nvSpPr>
          <p:cNvPr id="151" name="CustomShape 4"/>
          <p:cNvSpPr/>
          <p:nvPr/>
        </p:nvSpPr>
        <p:spPr>
          <a:xfrm>
            <a:off x="200880" y="6217200"/>
            <a:ext cx="8475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dirty="0" smtClean="0">
                <a:solidFill>
                  <a:srgbClr val="000000"/>
                </a:solidFill>
                <a:latin typeface="Calibri"/>
                <a:ea typeface="Arial"/>
              </a:rPr>
              <a:t>Darstellung am Beispiel von Metadaten. Aus: </a:t>
            </a:r>
            <a:r>
              <a:rPr lang="de-DE" sz="1400" b="0" strike="noStrike" spc="-1" dirty="0" err="1" smtClean="0">
                <a:solidFill>
                  <a:srgbClr val="000000"/>
                </a:solidFill>
                <a:latin typeface="Calibri"/>
                <a:ea typeface="Arial"/>
              </a:rPr>
              <a:t>Wosniok</a:t>
            </a:r>
            <a:r>
              <a:rPr lang="de-DE" sz="1400" b="0" strike="noStrike" spc="-1" dirty="0" smtClean="0">
                <a:solidFill>
                  <a:srgbClr val="000000"/>
                </a:solidFill>
                <a:latin typeface="Calibri"/>
                <a:ea typeface="Arial"/>
              </a:rPr>
              <a:t>, Christoph; Räder, Michael; Korduan, Peter; Lehfeldt, Rainer (2014): Metadaten in der MDI-DE. In: Die Küste 82. Karlsruhe: Bundesanstalt für Wasserbau. S. 55-65.</a:t>
            </a:r>
            <a:endParaRPr lang="de-DE" sz="1400" b="0" strike="noStrike" spc="-1" dirty="0">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68760"/>
            <a:ext cx="68390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7255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2) Inhalt und Fokus</a:t>
            </a:r>
            <a:endParaRPr lang="en-US" sz="4000" b="0" strike="noStrike" spc="-1">
              <a:solidFill>
                <a:srgbClr val="000000"/>
              </a:solidFill>
              <a:latin typeface="Calibri"/>
            </a:endParaRPr>
          </a:p>
        </p:txBody>
      </p:sp>
      <p:graphicFrame>
        <p:nvGraphicFramePr>
          <p:cNvPr id="153" name="Table 2"/>
          <p:cNvGraphicFramePr/>
          <p:nvPr/>
        </p:nvGraphicFramePr>
        <p:xfrm>
          <a:off x="179640" y="908640"/>
          <a:ext cx="8831520" cy="5962200"/>
        </p:xfrm>
        <a:graphic>
          <a:graphicData uri="http://schemas.openxmlformats.org/drawingml/2006/table">
            <a:tbl>
              <a:tblPr/>
              <a:tblGrid>
                <a:gridCol w="2315520">
                  <a:extLst>
                    <a:ext uri="{9D8B030D-6E8A-4147-A177-3AD203B41FA5}">
                      <a16:colId xmlns="" xmlns:a16="http://schemas.microsoft.com/office/drawing/2014/main" val="20000"/>
                    </a:ext>
                  </a:extLst>
                </a:gridCol>
                <a:gridCol w="3258720">
                  <a:extLst>
                    <a:ext uri="{9D8B030D-6E8A-4147-A177-3AD203B41FA5}">
                      <a16:colId xmlns="" xmlns:a16="http://schemas.microsoft.com/office/drawing/2014/main" val="20001"/>
                    </a:ext>
                  </a:extLst>
                </a:gridCol>
                <a:gridCol w="3257280">
                  <a:extLst>
                    <a:ext uri="{9D8B030D-6E8A-4147-A177-3AD203B41FA5}">
                      <a16:colId xmlns="" xmlns:a16="http://schemas.microsoft.com/office/drawing/2014/main" val="20002"/>
                    </a:ext>
                  </a:extLst>
                </a:gridCol>
              </a:tblGrid>
              <a:tr h="307080">
                <a:tc>
                  <a:txBody>
                    <a:bodyPr/>
                    <a:lstStyle/>
                    <a:p>
                      <a:pPr marL="320760" indent="-320400">
                        <a:lnSpc>
                          <a:spcPct val="100000"/>
                        </a:lnSpc>
                        <a:spcBef>
                          <a:spcPts val="300"/>
                        </a:spcBef>
                      </a:pPr>
                      <a:r>
                        <a:rPr lang="de-DE" sz="1400" b="1" strike="noStrike" spc="-1">
                          <a:solidFill>
                            <a:srgbClr val="000000"/>
                          </a:solidFill>
                          <a:latin typeface="Calibri"/>
                          <a:ea typeface="Cambria"/>
                        </a:rPr>
                        <a:t>Inhalt und Fokus</a:t>
                      </a:r>
                      <a:endParaRPr lang="de-DE" sz="1400" b="0" strike="noStrike" spc="-1">
                        <a:latin typeface="Arial"/>
                      </a:endParaRPr>
                    </a:p>
                  </a:txBody>
                  <a:tcPr marL="37800" marR="37800">
                    <a:lnR w="12240">
                      <a:solidFill>
                        <a:srgbClr val="000000"/>
                      </a:solidFill>
                    </a:lnR>
                    <a:solidFill>
                      <a:srgbClr val="9BD77C"/>
                    </a:solidFill>
                  </a:tcPr>
                </a:tc>
                <a:tc>
                  <a:txBody>
                    <a:bodyPr/>
                    <a:lstStyle/>
                    <a:p>
                      <a:pPr marL="320760" indent="-320400">
                        <a:lnSpc>
                          <a:spcPct val="100000"/>
                        </a:lnSpc>
                        <a:spcBef>
                          <a:spcPts val="300"/>
                        </a:spcBef>
                      </a:pPr>
                      <a:r>
                        <a:rPr lang="de-DE" sz="1400" b="1" strike="noStrike" spc="-1">
                          <a:solidFill>
                            <a:srgbClr val="000000"/>
                          </a:solidFill>
                          <a:latin typeface="Calibri"/>
                          <a:ea typeface="Cambria"/>
                        </a:rPr>
                        <a:t>MDI-DE</a:t>
                      </a:r>
                      <a:endParaRPr lang="de-DE" sz="1400" b="0" strike="noStrike" spc="-1">
                        <a:latin typeface="Arial"/>
                      </a:endParaRPr>
                    </a:p>
                  </a:txBody>
                  <a:tcPr marL="37800" marR="37800">
                    <a:lnL w="12240">
                      <a:solidFill>
                        <a:srgbClr val="000000"/>
                      </a:solidFill>
                    </a:lnL>
                    <a:lnR w="12240">
                      <a:solidFill>
                        <a:srgbClr val="000000"/>
                      </a:solidFill>
                    </a:lnR>
                    <a:solidFill>
                      <a:srgbClr val="9BD77C"/>
                    </a:solidFill>
                  </a:tcPr>
                </a:tc>
                <a:tc>
                  <a:txBody>
                    <a:bodyPr/>
                    <a:lstStyle/>
                    <a:p>
                      <a:pPr marL="320760" indent="-320400">
                        <a:lnSpc>
                          <a:spcPct val="100000"/>
                        </a:lnSpc>
                        <a:spcBef>
                          <a:spcPts val="300"/>
                        </a:spcBef>
                      </a:pPr>
                      <a:r>
                        <a:rPr lang="de-DE" sz="1400" b="1" strike="noStrike" spc="-1">
                          <a:solidFill>
                            <a:srgbClr val="000000"/>
                          </a:solidFill>
                          <a:latin typeface="Calibri"/>
                          <a:ea typeface="Cambria"/>
                        </a:rPr>
                        <a:t>GFBio</a:t>
                      </a:r>
                      <a:endParaRPr lang="de-DE" sz="1400" b="0" strike="noStrike" spc="-1">
                        <a:latin typeface="Arial"/>
                      </a:endParaRPr>
                    </a:p>
                  </a:txBody>
                  <a:tcPr marL="37800" marR="37800">
                    <a:lnL w="12240">
                      <a:solidFill>
                        <a:srgbClr val="000000"/>
                      </a:solidFill>
                    </a:lnL>
                    <a:solidFill>
                      <a:srgbClr val="9BD77C"/>
                    </a:solidFill>
                  </a:tcPr>
                </a:tc>
                <a:extLst>
                  <a:ext uri="{0D108BD9-81ED-4DB2-BD59-A6C34878D82A}">
                    <a16:rowId xmlns="" xmlns:a16="http://schemas.microsoft.com/office/drawing/2014/main" val="10000"/>
                  </a:ext>
                </a:extLst>
              </a:tr>
              <a:tr h="1064520">
                <a:tc>
                  <a:txBody>
                    <a:bodyPr/>
                    <a:lstStyle/>
                    <a:p>
                      <a:pPr marL="320760" indent="-320400">
                        <a:lnSpc>
                          <a:spcPct val="100000"/>
                        </a:lnSpc>
                        <a:spcBef>
                          <a:spcPts val="300"/>
                        </a:spcBef>
                      </a:pPr>
                      <a:r>
                        <a:rPr lang="de-DE" sz="1400" b="0" strike="noStrike" spc="-1">
                          <a:solidFill>
                            <a:srgbClr val="000000"/>
                          </a:solidFill>
                          <a:latin typeface="Calibri"/>
                          <a:ea typeface="Cambria"/>
                        </a:rPr>
                        <a:t>Thematischer Fokus</a:t>
                      </a:r>
                      <a:endParaRPr lang="de-DE" sz="14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Daten und Informationen aus dem Küsteningenieurwesen, dem Küstengewässerschutz, dem Meeresumweltschutz und dem Meeresnaturschutz</a:t>
                      </a:r>
                      <a:endParaRPr lang="de-DE" sz="14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Daten aus Biodiversitäts- und Umweltforschung und der Ökologie</a:t>
                      </a:r>
                      <a:endParaRPr lang="de-DE" sz="14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1"/>
                  </a:ext>
                </a:extLst>
              </a:tr>
              <a:tr h="1235520">
                <a:tc>
                  <a:txBody>
                    <a:bodyPr/>
                    <a:lstStyle/>
                    <a:p>
                      <a:pPr marL="320760" indent="-320400">
                        <a:lnSpc>
                          <a:spcPct val="100000"/>
                        </a:lnSpc>
                        <a:spcBef>
                          <a:spcPts val="300"/>
                        </a:spcBef>
                      </a:pPr>
                      <a:r>
                        <a:rPr lang="de-DE" sz="1400" b="0" strike="noStrike" spc="-1">
                          <a:solidFill>
                            <a:srgbClr val="000000"/>
                          </a:solidFill>
                          <a:latin typeface="Calibri"/>
                          <a:ea typeface="Cambria"/>
                        </a:rPr>
                        <a:t>Zentrales Ziel</a:t>
                      </a:r>
                      <a:endParaRPr lang="de-DE" sz="1400" b="0" strike="noStrike" spc="-1">
                        <a:latin typeface="Arial"/>
                      </a:endParaRPr>
                    </a:p>
                  </a:txBody>
                  <a:tcPr marL="37800" marR="37800">
                    <a:lnR w="12240">
                      <a:solidFill>
                        <a:srgbClr val="000000"/>
                      </a:solidFill>
                    </a:lnR>
                    <a:solidFill>
                      <a:srgbClr val="F2F2F2"/>
                    </a:solid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Erfüllung rechtlicher Anforderungen (Umweltinformationsgesetze, Fachgesetze und -richtlinien, Aufgaben der Einzelverwaltungen, Kooperative Aufgaben (fachliche Zusammenarbeit)</a:t>
                      </a:r>
                      <a:endParaRPr lang="de-DE" sz="1400" b="0" strike="noStrike" spc="-1">
                        <a:latin typeface="Arial"/>
                      </a:endParaRPr>
                    </a:p>
                  </a:txBody>
                  <a:tcPr marL="37800" marR="378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FAIR Data (auffindbar, zugänglich, interoperabel, nachnutzbar), Sensibilisierung für und Etablierung von FDM in der Forschung</a:t>
                      </a:r>
                      <a:endParaRPr lang="de-DE" sz="1400" b="0" strike="noStrike" spc="-1">
                        <a:latin typeface="Arial"/>
                      </a:endParaRPr>
                    </a:p>
                  </a:txBody>
                  <a:tcPr marL="37800" marR="37800">
                    <a:lnL w="12240">
                      <a:solidFill>
                        <a:srgbClr val="000000"/>
                      </a:solidFill>
                    </a:lnL>
                    <a:solidFill>
                      <a:srgbClr val="F2F2F2"/>
                    </a:solidFill>
                  </a:tcPr>
                </a:tc>
                <a:extLst>
                  <a:ext uri="{0D108BD9-81ED-4DB2-BD59-A6C34878D82A}">
                    <a16:rowId xmlns="" xmlns:a16="http://schemas.microsoft.com/office/drawing/2014/main" val="10002"/>
                  </a:ext>
                </a:extLst>
              </a:tr>
              <a:tr h="864360">
                <a:tc>
                  <a:txBody>
                    <a:bodyPr/>
                    <a:lstStyle/>
                    <a:p>
                      <a:pPr marL="320760" indent="-320400">
                        <a:lnSpc>
                          <a:spcPct val="100000"/>
                        </a:lnSpc>
                        <a:spcBef>
                          <a:spcPts val="300"/>
                        </a:spcBef>
                      </a:pPr>
                      <a:r>
                        <a:rPr lang="de-DE" sz="1400" b="0" strike="noStrike" spc="-1">
                          <a:solidFill>
                            <a:srgbClr val="000000"/>
                          </a:solidFill>
                          <a:latin typeface="Calibri"/>
                          <a:ea typeface="Cambria"/>
                        </a:rPr>
                        <a:t>Datenproduzenten </a:t>
                      </a:r>
                      <a:endParaRPr lang="de-DE" sz="14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Behörden, kooperierende Forschungseinrichtungen; Sicherung und Bereitstellung öffentl. finanzierter Daten</a:t>
                      </a:r>
                      <a:endParaRPr lang="de-DE" sz="14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Forschende Wissenschaftler</a:t>
                      </a:r>
                      <a:endParaRPr lang="de-DE" sz="14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3"/>
                  </a:ext>
                </a:extLst>
              </a:tr>
              <a:tr h="952200">
                <a:tc>
                  <a:txBody>
                    <a:bodyPr/>
                    <a:lstStyle/>
                    <a:p>
                      <a:pPr marL="320760" indent="-320400">
                        <a:lnSpc>
                          <a:spcPct val="100000"/>
                        </a:lnSpc>
                        <a:spcBef>
                          <a:spcPts val="300"/>
                        </a:spcBef>
                      </a:pPr>
                      <a:r>
                        <a:rPr lang="de-DE" sz="1400" b="0" strike="noStrike" spc="-1">
                          <a:solidFill>
                            <a:srgbClr val="000000"/>
                          </a:solidFill>
                          <a:latin typeface="Calibri"/>
                          <a:ea typeface="Cambria"/>
                        </a:rPr>
                        <a:t>Zielgruppen</a:t>
                      </a:r>
                      <a:endParaRPr lang="de-DE" sz="1400" b="0" strike="noStrike" spc="-1">
                        <a:latin typeface="Arial"/>
                      </a:endParaRPr>
                    </a:p>
                  </a:txBody>
                  <a:tcPr marL="37800" marR="37800">
                    <a:lnR w="12240">
                      <a:solidFill>
                        <a:srgbClr val="000000"/>
                      </a:solidFill>
                    </a:lnR>
                    <a:solidFill>
                      <a:srgbClr val="F2F2F2"/>
                    </a:solid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Öffentlichkeit/ Bürger, Verwaltung, Wirtschaft, Forschung, Umweltverbände, Politikberatung et al.</a:t>
                      </a:r>
                      <a:endParaRPr lang="de-DE" sz="1400" b="0" strike="noStrike" spc="-1">
                        <a:latin typeface="Arial"/>
                      </a:endParaRPr>
                    </a:p>
                  </a:txBody>
                  <a:tcPr marL="37800" marR="378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Forschende (Masterstudenten bis Professoren) und deren Forschungseinrichtungen und – institute, Fachgesellschaften, Politikberatung</a:t>
                      </a:r>
                      <a:endParaRPr lang="de-DE" sz="1400" b="0" strike="noStrike" spc="-1">
                        <a:latin typeface="Arial"/>
                      </a:endParaRPr>
                    </a:p>
                  </a:txBody>
                  <a:tcPr marL="37800" marR="37800">
                    <a:lnL w="12240">
                      <a:solidFill>
                        <a:srgbClr val="000000"/>
                      </a:solidFill>
                    </a:lnL>
                    <a:solidFill>
                      <a:srgbClr val="F2F2F2"/>
                    </a:solidFill>
                  </a:tcPr>
                </a:tc>
                <a:extLst>
                  <a:ext uri="{0D108BD9-81ED-4DB2-BD59-A6C34878D82A}">
                    <a16:rowId xmlns="" xmlns:a16="http://schemas.microsoft.com/office/drawing/2014/main" val="10004"/>
                  </a:ext>
                </a:extLst>
              </a:tr>
              <a:tr h="1048680">
                <a:tc>
                  <a:txBody>
                    <a:bodyPr/>
                    <a:lstStyle/>
                    <a:p>
                      <a:pPr marL="320760" indent="-320400">
                        <a:lnSpc>
                          <a:spcPct val="100000"/>
                        </a:lnSpc>
                        <a:spcBef>
                          <a:spcPts val="300"/>
                        </a:spcBef>
                      </a:pPr>
                      <a:r>
                        <a:rPr lang="de-DE" sz="1400" b="0" strike="noStrike" spc="-1">
                          <a:solidFill>
                            <a:srgbClr val="000000"/>
                          </a:solidFill>
                          <a:latin typeface="Calibri"/>
                          <a:ea typeface="Cambria"/>
                        </a:rPr>
                        <a:t>Kommunikationskanäle</a:t>
                      </a:r>
                      <a:endParaRPr lang="de-DE" sz="14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Online, Expertennetzwerke, über die Einbindung in die Staatsverwaltung</a:t>
                      </a:r>
                      <a:endParaRPr lang="de-DE" sz="14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400" b="0" strike="noStrike" spc="-1">
                          <a:solidFill>
                            <a:srgbClr val="000000"/>
                          </a:solidFill>
                          <a:latin typeface="Calibri"/>
                          <a:ea typeface="Times New Roman"/>
                        </a:rPr>
                        <a:t>Experten Round-Tables, Summer Schools, Schulungen, soziale Medien, Onlinepräsenz, Beteiligung in Fachgesellschaften und Expertennetzwerken</a:t>
                      </a:r>
                      <a:endParaRPr lang="de-DE" sz="14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2) Inhalt und Fokus</a:t>
            </a:r>
            <a:endParaRPr lang="en-US" sz="4000" b="0" strike="noStrike" spc="-1">
              <a:solidFill>
                <a:srgbClr val="000000"/>
              </a:solidFill>
              <a:latin typeface="Calibri"/>
            </a:endParaRPr>
          </a:p>
        </p:txBody>
      </p:sp>
      <p:graphicFrame>
        <p:nvGraphicFramePr>
          <p:cNvPr id="155" name="Table 2"/>
          <p:cNvGraphicFramePr/>
          <p:nvPr>
            <p:extLst>
              <p:ext uri="{D42A27DB-BD31-4B8C-83A1-F6EECF244321}">
                <p14:modId xmlns:p14="http://schemas.microsoft.com/office/powerpoint/2010/main" val="4213391787"/>
              </p:ext>
            </p:extLst>
          </p:nvPr>
        </p:nvGraphicFramePr>
        <p:xfrm>
          <a:off x="179640" y="1412640"/>
          <a:ext cx="8856720" cy="2651760"/>
        </p:xfrm>
        <a:graphic>
          <a:graphicData uri="http://schemas.openxmlformats.org/drawingml/2006/table">
            <a:tbl>
              <a:tblPr/>
              <a:tblGrid>
                <a:gridCol w="2701800">
                  <a:extLst>
                    <a:ext uri="{9D8B030D-6E8A-4147-A177-3AD203B41FA5}">
                      <a16:colId xmlns="" xmlns:a16="http://schemas.microsoft.com/office/drawing/2014/main" val="20000"/>
                    </a:ext>
                  </a:extLst>
                </a:gridCol>
                <a:gridCol w="2888280">
                  <a:extLst>
                    <a:ext uri="{9D8B030D-6E8A-4147-A177-3AD203B41FA5}">
                      <a16:colId xmlns="" xmlns:a16="http://schemas.microsoft.com/office/drawing/2014/main" val="20001"/>
                    </a:ext>
                  </a:extLst>
                </a:gridCol>
                <a:gridCol w="3266640">
                  <a:extLst>
                    <a:ext uri="{9D8B030D-6E8A-4147-A177-3AD203B41FA5}">
                      <a16:colId xmlns="" xmlns:a16="http://schemas.microsoft.com/office/drawing/2014/main" val="20002"/>
                    </a:ext>
                  </a:extLst>
                </a:gridCol>
              </a:tblGrid>
              <a:tr h="298080">
                <a:tc>
                  <a:txBody>
                    <a:bodyPr/>
                    <a:lstStyle/>
                    <a:p>
                      <a:pPr marL="320760" indent="-320400">
                        <a:lnSpc>
                          <a:spcPct val="100000"/>
                        </a:lnSpc>
                        <a:spcBef>
                          <a:spcPts val="300"/>
                        </a:spcBef>
                      </a:pPr>
                      <a:r>
                        <a:rPr lang="de-DE" sz="1500" b="1" strike="noStrike" spc="-1" dirty="0">
                          <a:solidFill>
                            <a:srgbClr val="000000"/>
                          </a:solidFill>
                          <a:latin typeface="Calibri"/>
                          <a:ea typeface="Cambria"/>
                        </a:rPr>
                        <a:t>Daten und Datenverfügbarkeit</a:t>
                      </a:r>
                      <a:endParaRPr lang="de-DE" sz="1500" b="0" strike="noStrike" spc="-1" dirty="0">
                        <a:latin typeface="Arial"/>
                      </a:endParaRPr>
                    </a:p>
                  </a:txBody>
                  <a:tcPr marL="68400" marR="68400">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MDI-DE</a:t>
                      </a:r>
                      <a:endParaRPr lang="de-DE" sz="1500" b="0" strike="noStrike" spc="-1">
                        <a:latin typeface="Arial"/>
                      </a:endParaRPr>
                    </a:p>
                  </a:txBody>
                  <a:tcPr marL="68400" marR="68400">
                    <a:lnL w="12240">
                      <a:solidFill>
                        <a:srgbClr val="000000"/>
                      </a:solidFill>
                    </a:lnL>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GFBio</a:t>
                      </a:r>
                      <a:endParaRPr lang="de-DE" sz="1500" b="0" strike="noStrike" spc="-1">
                        <a:latin typeface="Arial"/>
                      </a:endParaRPr>
                    </a:p>
                  </a:txBody>
                  <a:tcPr marL="68400" marR="68400">
                    <a:lnL w="12240">
                      <a:solidFill>
                        <a:srgbClr val="000000"/>
                      </a:solidFill>
                    </a:lnL>
                    <a:solidFill>
                      <a:srgbClr val="9BD77C"/>
                    </a:solidFill>
                  </a:tcPr>
                </a:tc>
                <a:extLst>
                  <a:ext uri="{0D108BD9-81ED-4DB2-BD59-A6C34878D82A}">
                    <a16:rowId xmlns="" xmlns:a16="http://schemas.microsoft.com/office/drawing/2014/main" val="10000"/>
                  </a:ext>
                </a:extLst>
              </a:tr>
              <a:tr h="869400">
                <a:tc>
                  <a:txBody>
                    <a:bodyPr/>
                    <a:lstStyle/>
                    <a:p>
                      <a:pPr marL="320760" indent="-320400">
                        <a:lnSpc>
                          <a:spcPct val="100000"/>
                        </a:lnSpc>
                        <a:spcBef>
                          <a:spcPts val="300"/>
                        </a:spcBef>
                      </a:pPr>
                      <a:r>
                        <a:rPr lang="de-DE" sz="1500" b="0" strike="noStrike" spc="-1">
                          <a:solidFill>
                            <a:srgbClr val="000000"/>
                          </a:solidFill>
                          <a:latin typeface="Calibri"/>
                          <a:ea typeface="Cambria"/>
                        </a:rPr>
                        <a:t>Datentypen</a:t>
                      </a:r>
                      <a:endParaRPr lang="de-DE" sz="1500" b="0" strike="noStrike" spc="-1">
                        <a:latin typeface="Arial"/>
                      </a:endParaRPr>
                    </a:p>
                  </a:txBody>
                  <a:tcPr marL="68400" marR="684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GIS Daten, Zeitreihen, Numerische Daten, (im Aufbau: Modelle, Multimedia, Text)</a:t>
                      </a:r>
                      <a:endParaRPr lang="de-DE" sz="1500" b="0" strike="noStrike" spc="-1">
                        <a:latin typeface="Arial"/>
                      </a:endParaRPr>
                    </a:p>
                  </a:txBody>
                  <a:tcPr marL="68400" marR="684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Text, Modelle, Code, GIS Daten, Numerische Daten, Zeitreihen, Multimedia, Molekulare Daten, weitere</a:t>
                      </a:r>
                      <a:endParaRPr lang="de-DE" sz="1500" b="0" strike="noStrike" spc="-1">
                        <a:latin typeface="Arial"/>
                      </a:endParaRPr>
                    </a:p>
                  </a:txBody>
                  <a:tcPr marL="68400" marR="68400">
                    <a:lnL w="12240">
                      <a:solidFill>
                        <a:srgbClr val="000000"/>
                      </a:solidFill>
                    </a:lnL>
                    <a:noFill/>
                  </a:tcPr>
                </a:tc>
                <a:extLst>
                  <a:ext uri="{0D108BD9-81ED-4DB2-BD59-A6C34878D82A}">
                    <a16:rowId xmlns="" xmlns:a16="http://schemas.microsoft.com/office/drawing/2014/main" val="10001"/>
                  </a:ext>
                </a:extLst>
              </a:tr>
              <a:tr h="678960">
                <a:tc>
                  <a:txBody>
                    <a:bodyPr/>
                    <a:lstStyle/>
                    <a:p>
                      <a:pPr marL="320760" indent="-320400">
                        <a:lnSpc>
                          <a:spcPct val="100000"/>
                        </a:lnSpc>
                        <a:spcBef>
                          <a:spcPts val="300"/>
                        </a:spcBef>
                      </a:pPr>
                      <a:r>
                        <a:rPr lang="de-DE" sz="1500" b="0" strike="noStrike" spc="-1">
                          <a:solidFill>
                            <a:srgbClr val="000000"/>
                          </a:solidFill>
                          <a:latin typeface="Calibri"/>
                          <a:ea typeface="Cambria"/>
                        </a:rPr>
                        <a:t>Metadaten (frei verfügbar)</a:t>
                      </a:r>
                      <a:endParaRPr lang="de-DE" sz="1500" b="0" strike="noStrike" spc="-1">
                        <a:latin typeface="Arial"/>
                      </a:endParaRPr>
                    </a:p>
                  </a:txBody>
                  <a:tcPr marL="68400" marR="6840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Viele 10.000 ISO19115 Metadatenrecords (Stand 5/2019)</a:t>
                      </a:r>
                      <a:endParaRPr lang="de-DE" sz="1500" b="0" strike="noStrike" spc="-1">
                        <a:latin typeface="Arial"/>
                      </a:endParaRPr>
                    </a:p>
                  </a:txBody>
                  <a:tcPr marL="68400" marR="684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Über 14,4 Mio. (Stand 5/2019)</a:t>
                      </a:r>
                      <a:endParaRPr lang="de-DE" sz="1500" b="0" strike="noStrike" spc="-1">
                        <a:latin typeface="Arial"/>
                      </a:endParaRPr>
                    </a:p>
                  </a:txBody>
                  <a:tcPr marL="68400" marR="68400">
                    <a:lnL w="12240">
                      <a:solidFill>
                        <a:srgbClr val="000000"/>
                      </a:solidFill>
                    </a:lnL>
                    <a:solidFill>
                      <a:srgbClr val="F2F2F2"/>
                    </a:solidFill>
                  </a:tcPr>
                </a:tc>
                <a:extLst>
                  <a:ext uri="{0D108BD9-81ED-4DB2-BD59-A6C34878D82A}">
                    <a16:rowId xmlns="" xmlns:a16="http://schemas.microsoft.com/office/drawing/2014/main" val="10002"/>
                  </a:ext>
                </a:extLst>
              </a:tr>
              <a:tr h="298080">
                <a:tc>
                  <a:txBody>
                    <a:bodyPr/>
                    <a:lstStyle/>
                    <a:p>
                      <a:pPr marL="320760" indent="-320400">
                        <a:lnSpc>
                          <a:spcPct val="100000"/>
                        </a:lnSpc>
                        <a:spcBef>
                          <a:spcPts val="300"/>
                        </a:spcBef>
                      </a:pPr>
                      <a:r>
                        <a:rPr lang="de-DE" sz="1500" b="0" strike="noStrike" spc="-1">
                          <a:solidFill>
                            <a:srgbClr val="000000"/>
                          </a:solidFill>
                          <a:latin typeface="Calibri"/>
                          <a:ea typeface="Cambria"/>
                        </a:rPr>
                        <a:t>Daten (frei verfügbar)</a:t>
                      </a:r>
                      <a:endParaRPr lang="de-DE" sz="1500" b="0" strike="noStrike" spc="-1">
                        <a:latin typeface="Arial"/>
                      </a:endParaRPr>
                    </a:p>
                  </a:txBody>
                  <a:tcPr marL="68400" marR="68400">
                    <a:lnR w="12240">
                      <a:solidFill>
                        <a:srgbClr val="000000"/>
                      </a:solidFill>
                    </a:lnR>
                    <a:noFill/>
                  </a:tcPr>
                </a:tc>
                <a:tc>
                  <a:txBody>
                    <a:bodyPr/>
                    <a:lstStyle/>
                    <a:p>
                      <a:pPr marL="320760" indent="-320400">
                        <a:lnSpc>
                          <a:spcPct val="100000"/>
                        </a:lnSpc>
                        <a:spcBef>
                          <a:spcPts val="300"/>
                        </a:spcBef>
                      </a:pPr>
                      <a:r>
                        <a:rPr lang="de-DE" sz="1500" b="0" strike="noStrike" spc="-1" dirty="0">
                          <a:solidFill>
                            <a:srgbClr val="000000"/>
                          </a:solidFill>
                          <a:latin typeface="Calibri"/>
                          <a:ea typeface="Times New Roman"/>
                        </a:rPr>
                        <a:t>Mehrere </a:t>
                      </a:r>
                      <a:r>
                        <a:rPr lang="de-DE" sz="1500" b="0" strike="noStrike" spc="-1" dirty="0" smtClean="0">
                          <a:solidFill>
                            <a:srgbClr val="000000"/>
                          </a:solidFill>
                          <a:latin typeface="Calibri"/>
                          <a:ea typeface="Times New Roman"/>
                        </a:rPr>
                        <a:t>1.000 Datensätze </a:t>
                      </a:r>
                      <a:r>
                        <a:rPr lang="de-DE" sz="1500" b="0" strike="noStrike" spc="-1" dirty="0">
                          <a:solidFill>
                            <a:srgbClr val="000000"/>
                          </a:solidFill>
                          <a:latin typeface="Calibri"/>
                          <a:ea typeface="Times New Roman"/>
                        </a:rPr>
                        <a:t>(Stand 5/2019)</a:t>
                      </a:r>
                      <a:endParaRPr lang="de-DE" sz="1500" b="0" strike="noStrike" spc="-1" dirty="0">
                        <a:latin typeface="Arial"/>
                      </a:endParaRPr>
                    </a:p>
                  </a:txBody>
                  <a:tcPr marL="68400" marR="684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Über 14,4 Mio. (Stand 5/2019)</a:t>
                      </a:r>
                      <a:endParaRPr lang="de-DE" sz="1500" b="0" strike="noStrike" spc="-1">
                        <a:latin typeface="Arial"/>
                      </a:endParaRPr>
                    </a:p>
                  </a:txBody>
                  <a:tcPr marL="68400" marR="68400">
                    <a:lnL w="12240">
                      <a:solidFill>
                        <a:srgbClr val="000000"/>
                      </a:solidFill>
                    </a:lnL>
                    <a:no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Table 1"/>
          <p:cNvGraphicFramePr/>
          <p:nvPr/>
        </p:nvGraphicFramePr>
        <p:xfrm>
          <a:off x="251640" y="908640"/>
          <a:ext cx="8687160" cy="5400360"/>
        </p:xfrm>
        <a:graphic>
          <a:graphicData uri="http://schemas.openxmlformats.org/drawingml/2006/table">
            <a:tbl>
              <a:tblPr/>
              <a:tblGrid>
                <a:gridCol w="2016000">
                  <a:extLst>
                    <a:ext uri="{9D8B030D-6E8A-4147-A177-3AD203B41FA5}">
                      <a16:colId xmlns="" xmlns:a16="http://schemas.microsoft.com/office/drawing/2014/main" val="20000"/>
                    </a:ext>
                  </a:extLst>
                </a:gridCol>
                <a:gridCol w="2566800">
                  <a:extLst>
                    <a:ext uri="{9D8B030D-6E8A-4147-A177-3AD203B41FA5}">
                      <a16:colId xmlns="" xmlns:a16="http://schemas.microsoft.com/office/drawing/2014/main" val="20001"/>
                    </a:ext>
                  </a:extLst>
                </a:gridCol>
                <a:gridCol w="4104360">
                  <a:extLst>
                    <a:ext uri="{9D8B030D-6E8A-4147-A177-3AD203B41FA5}">
                      <a16:colId xmlns="" xmlns:a16="http://schemas.microsoft.com/office/drawing/2014/main" val="20002"/>
                    </a:ext>
                  </a:extLst>
                </a:gridCol>
              </a:tblGrid>
              <a:tr h="615600">
                <a:tc>
                  <a:txBody>
                    <a:bodyPr/>
                    <a:lstStyle/>
                    <a:p>
                      <a:pPr marL="320760" indent="-320400">
                        <a:lnSpc>
                          <a:spcPct val="100000"/>
                        </a:lnSpc>
                        <a:spcBef>
                          <a:spcPts val="300"/>
                        </a:spcBef>
                      </a:pPr>
                      <a:r>
                        <a:rPr lang="de-DE" sz="1500" b="1" strike="noStrike" spc="-1">
                          <a:solidFill>
                            <a:srgbClr val="000000"/>
                          </a:solidFill>
                          <a:latin typeface="Calibri"/>
                          <a:ea typeface="Cambria"/>
                        </a:rPr>
                        <a:t>Organisatorischer Aspekt</a:t>
                      </a:r>
                      <a:endParaRPr lang="de-DE" sz="1500" b="0" strike="noStrike" spc="-1">
                        <a:latin typeface="Arial"/>
                      </a:endParaRPr>
                    </a:p>
                  </a:txBody>
                  <a:tcPr marL="37800" marR="37800">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MDI-DE</a:t>
                      </a:r>
                      <a:endParaRPr lang="de-DE" sz="1500" b="0" strike="noStrike" spc="-1">
                        <a:latin typeface="Arial"/>
                      </a:endParaRPr>
                    </a:p>
                  </a:txBody>
                  <a:tcPr marL="37800" marR="37800">
                    <a:lnL w="12240">
                      <a:solidFill>
                        <a:srgbClr val="000000"/>
                      </a:solidFill>
                    </a:lnL>
                    <a:lnR w="12240">
                      <a:solidFill>
                        <a:srgbClr val="000000"/>
                      </a:solidFill>
                    </a:lnR>
                    <a:solidFill>
                      <a:srgbClr val="9BD77C"/>
                    </a:solidFill>
                  </a:tcPr>
                </a:tc>
                <a:tc>
                  <a:txBody>
                    <a:bodyPr/>
                    <a:lstStyle/>
                    <a:p>
                      <a:pPr marL="320760" indent="-320400">
                        <a:lnSpc>
                          <a:spcPct val="100000"/>
                        </a:lnSpc>
                        <a:spcBef>
                          <a:spcPts val="300"/>
                        </a:spcBef>
                      </a:pPr>
                      <a:r>
                        <a:rPr lang="de-DE" sz="1500" b="1" strike="noStrike" spc="-1">
                          <a:solidFill>
                            <a:srgbClr val="000000"/>
                          </a:solidFill>
                          <a:latin typeface="Calibri"/>
                          <a:ea typeface="Cambria"/>
                        </a:rPr>
                        <a:t>GFBio</a:t>
                      </a:r>
                      <a:endParaRPr lang="de-DE" sz="1500" b="0" strike="noStrike" spc="-1">
                        <a:latin typeface="Arial"/>
                      </a:endParaRPr>
                    </a:p>
                  </a:txBody>
                  <a:tcPr marL="37800" marR="37800">
                    <a:lnL w="12240">
                      <a:solidFill>
                        <a:srgbClr val="000000"/>
                      </a:solidFill>
                    </a:lnL>
                    <a:solidFill>
                      <a:srgbClr val="9BD77C"/>
                    </a:solidFill>
                  </a:tcPr>
                </a:tc>
                <a:extLst>
                  <a:ext uri="{0D108BD9-81ED-4DB2-BD59-A6C34878D82A}">
                    <a16:rowId xmlns="" xmlns:a16="http://schemas.microsoft.com/office/drawing/2014/main" val="10000"/>
                  </a:ext>
                </a:extLst>
              </a:tr>
              <a:tr h="1160280">
                <a:tc>
                  <a:txBody>
                    <a:bodyPr/>
                    <a:lstStyle/>
                    <a:p>
                      <a:pPr marL="320760" indent="-320400">
                        <a:lnSpc>
                          <a:spcPct val="100000"/>
                        </a:lnSpc>
                        <a:spcBef>
                          <a:spcPts val="300"/>
                        </a:spcBef>
                      </a:pPr>
                      <a:r>
                        <a:rPr lang="de-DE" sz="1500" b="0" strike="noStrike" spc="-1">
                          <a:solidFill>
                            <a:srgbClr val="000000"/>
                          </a:solidFill>
                          <a:latin typeface="Calibri"/>
                          <a:ea typeface="Cambria"/>
                        </a:rPr>
                        <a:t>Konsortium</a:t>
                      </a:r>
                      <a:endParaRPr lang="de-DE" sz="15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Cambria"/>
                        </a:rPr>
                        <a:t>9 Bundes- und Landesbehörden</a:t>
                      </a:r>
                      <a:endParaRPr lang="de-DE" sz="15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Cambria"/>
                        </a:rPr>
                        <a:t>20 Partner (Universitäten, Forschungseinrichtungen, Rechenzentren, Sammlungen, Museen, Archive, Bibliothek, GFBio e.V.)</a:t>
                      </a:r>
                      <a:endParaRPr lang="de-DE" sz="15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1"/>
                  </a:ext>
                </a:extLst>
              </a:tr>
              <a:tr h="615600">
                <a:tc>
                  <a:txBody>
                    <a:bodyPr/>
                    <a:lstStyle/>
                    <a:p>
                      <a:pPr marL="320760" indent="-320400">
                        <a:lnSpc>
                          <a:spcPct val="100000"/>
                        </a:lnSpc>
                        <a:spcBef>
                          <a:spcPts val="300"/>
                        </a:spcBef>
                      </a:pPr>
                      <a:r>
                        <a:rPr lang="de-DE" sz="1500" b="0" strike="noStrike" spc="-1">
                          <a:solidFill>
                            <a:srgbClr val="000000"/>
                          </a:solidFill>
                          <a:latin typeface="Calibri"/>
                          <a:ea typeface="Cambria"/>
                        </a:rPr>
                        <a:t>Rechtliche Grundlagen</a:t>
                      </a:r>
                      <a:endParaRPr lang="de-DE" sz="1500" b="0" strike="noStrike" spc="-1">
                        <a:latin typeface="Arial"/>
                      </a:endParaRPr>
                    </a:p>
                  </a:txBody>
                  <a:tcPr marL="37800" marR="3780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Cambria"/>
                        </a:rPr>
                        <a:t>MSRL, WRRL, HWRL, INSPIRE, UIG</a:t>
                      </a:r>
                      <a:endParaRPr lang="de-DE" sz="1500" b="0" strike="noStrike" spc="-1">
                        <a:latin typeface="Arial"/>
                      </a:endParaRPr>
                    </a:p>
                  </a:txBody>
                  <a:tcPr marL="37800" marR="378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Cambria"/>
                        </a:rPr>
                        <a:t>-</a:t>
                      </a:r>
                      <a:endParaRPr lang="de-DE" sz="1500" b="0" strike="noStrike" spc="-1">
                        <a:latin typeface="Arial"/>
                      </a:endParaRPr>
                    </a:p>
                  </a:txBody>
                  <a:tcPr marL="37800" marR="37800">
                    <a:lnL w="12240">
                      <a:solidFill>
                        <a:srgbClr val="000000"/>
                      </a:solidFill>
                    </a:lnL>
                    <a:solidFill>
                      <a:srgbClr val="F2F2F2"/>
                    </a:solidFill>
                  </a:tcPr>
                </a:tc>
                <a:extLst>
                  <a:ext uri="{0D108BD9-81ED-4DB2-BD59-A6C34878D82A}">
                    <a16:rowId xmlns="" xmlns:a16="http://schemas.microsoft.com/office/drawing/2014/main" val="10002"/>
                  </a:ext>
                </a:extLst>
              </a:tr>
              <a:tr h="1433160">
                <a:tc>
                  <a:txBody>
                    <a:bodyPr/>
                    <a:lstStyle/>
                    <a:p>
                      <a:pPr marL="320760" indent="-320400">
                        <a:lnSpc>
                          <a:spcPct val="100000"/>
                        </a:lnSpc>
                        <a:spcBef>
                          <a:spcPts val="300"/>
                        </a:spcBef>
                      </a:pPr>
                      <a:r>
                        <a:rPr lang="de-DE" sz="1500" b="0" strike="noStrike" spc="-1">
                          <a:solidFill>
                            <a:srgbClr val="000000"/>
                          </a:solidFill>
                          <a:latin typeface="Calibri"/>
                          <a:ea typeface="Cambria"/>
                        </a:rPr>
                        <a:t>Motivation</a:t>
                      </a:r>
                      <a:endParaRPr lang="de-DE" sz="15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MSRL, HWRL, WRRL, UIGs, INSPIRE, Optimierung der Erfüllung kooperativer Aufgaben über die Einzelzuständigkeit hinaus</a:t>
                      </a:r>
                      <a:endParaRPr lang="de-DE" sz="15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Steigende Anforderungen an das FDM in der Forschung, Empfehlung der AG Biodiversitätsdaten der Senatskommission für Biodiversitätsforschung der DFG</a:t>
                      </a:r>
                      <a:endParaRPr lang="de-DE" sz="15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3"/>
                  </a:ext>
                </a:extLst>
              </a:tr>
              <a:tr h="615600">
                <a:tc>
                  <a:txBody>
                    <a:bodyPr/>
                    <a:lstStyle/>
                    <a:p>
                      <a:pPr marL="320760" indent="-320400">
                        <a:lnSpc>
                          <a:spcPct val="100000"/>
                        </a:lnSpc>
                        <a:spcBef>
                          <a:spcPts val="300"/>
                        </a:spcBef>
                      </a:pPr>
                      <a:r>
                        <a:rPr lang="de-DE" sz="1500" b="0" strike="noStrike" spc="-1">
                          <a:solidFill>
                            <a:srgbClr val="000000"/>
                          </a:solidFill>
                          <a:latin typeface="Calibri"/>
                          <a:ea typeface="Cambria"/>
                        </a:rPr>
                        <a:t>Zukünftige Anforderungen</a:t>
                      </a:r>
                      <a:endParaRPr lang="de-DE" sz="1500" b="0" strike="noStrike" spc="-1">
                        <a:latin typeface="Arial"/>
                      </a:endParaRPr>
                    </a:p>
                  </a:txBody>
                  <a:tcPr marL="37800" marR="3780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z.B. OpenData</a:t>
                      </a:r>
                      <a:endParaRPr lang="de-DE" sz="1500" b="0" strike="noStrike" spc="-1">
                        <a:latin typeface="Arial"/>
                      </a:endParaRPr>
                    </a:p>
                  </a:txBody>
                  <a:tcPr marL="37800" marR="378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Unklar (Förderer, Institutionen, Verlage, NFDI,…)</a:t>
                      </a:r>
                      <a:endParaRPr lang="de-DE" sz="1500" b="0" strike="noStrike" spc="-1">
                        <a:latin typeface="Arial"/>
                      </a:endParaRPr>
                    </a:p>
                  </a:txBody>
                  <a:tcPr marL="37800" marR="37800">
                    <a:lnL w="12240">
                      <a:solidFill>
                        <a:srgbClr val="000000"/>
                      </a:solidFill>
                    </a:lnL>
                    <a:solidFill>
                      <a:srgbClr val="F2F2F2"/>
                    </a:solidFill>
                  </a:tcPr>
                </a:tc>
                <a:extLst>
                  <a:ext uri="{0D108BD9-81ED-4DB2-BD59-A6C34878D82A}">
                    <a16:rowId xmlns="" xmlns:a16="http://schemas.microsoft.com/office/drawing/2014/main" val="10004"/>
                  </a:ext>
                </a:extLst>
              </a:tr>
              <a:tr h="343440">
                <a:tc>
                  <a:txBody>
                    <a:bodyPr/>
                    <a:lstStyle/>
                    <a:p>
                      <a:pPr marL="320760" indent="-320400">
                        <a:lnSpc>
                          <a:spcPct val="100000"/>
                        </a:lnSpc>
                        <a:spcBef>
                          <a:spcPts val="300"/>
                        </a:spcBef>
                      </a:pPr>
                      <a:r>
                        <a:rPr lang="de-DE" sz="1500" b="0" strike="noStrike" spc="-1">
                          <a:solidFill>
                            <a:srgbClr val="000000"/>
                          </a:solidFill>
                          <a:latin typeface="Calibri"/>
                          <a:ea typeface="Cambria"/>
                        </a:rPr>
                        <a:t>Anschubfinanzierung</a:t>
                      </a:r>
                      <a:endParaRPr lang="de-DE" sz="1500" b="0" strike="noStrike" spc="-1">
                        <a:latin typeface="Arial"/>
                      </a:endParaRPr>
                    </a:p>
                  </a:txBody>
                  <a:tcPr marL="37800" marR="37800">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2010-2013 BMBF gefördert</a:t>
                      </a:r>
                      <a:endParaRPr lang="de-DE" sz="1500" b="0" strike="noStrike" spc="-1">
                        <a:latin typeface="Arial"/>
                      </a:endParaRPr>
                    </a:p>
                  </a:txBody>
                  <a:tcPr marL="37800" marR="37800">
                    <a:lnL w="12240">
                      <a:solidFill>
                        <a:srgbClr val="000000"/>
                      </a:solidFill>
                    </a:lnL>
                    <a:lnR w="12240">
                      <a:solidFill>
                        <a:srgbClr val="000000"/>
                      </a:solidFill>
                    </a:lnR>
                    <a:no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2013-2021 DFG gefördert</a:t>
                      </a:r>
                      <a:endParaRPr lang="de-DE" sz="1500" b="0" strike="noStrike" spc="-1">
                        <a:latin typeface="Arial"/>
                      </a:endParaRPr>
                    </a:p>
                  </a:txBody>
                  <a:tcPr marL="37800" marR="37800">
                    <a:lnL w="12240">
                      <a:solidFill>
                        <a:srgbClr val="000000"/>
                      </a:solidFill>
                    </a:lnL>
                    <a:noFill/>
                  </a:tcPr>
                </a:tc>
                <a:extLst>
                  <a:ext uri="{0D108BD9-81ED-4DB2-BD59-A6C34878D82A}">
                    <a16:rowId xmlns="" xmlns:a16="http://schemas.microsoft.com/office/drawing/2014/main" val="10005"/>
                  </a:ext>
                </a:extLst>
              </a:tr>
              <a:tr h="616680">
                <a:tc>
                  <a:txBody>
                    <a:bodyPr/>
                    <a:lstStyle/>
                    <a:p>
                      <a:pPr marL="320760" indent="-320400">
                        <a:lnSpc>
                          <a:spcPct val="100000"/>
                        </a:lnSpc>
                        <a:spcBef>
                          <a:spcPts val="300"/>
                        </a:spcBef>
                      </a:pPr>
                      <a:r>
                        <a:rPr lang="de-DE" sz="1500" b="0" strike="noStrike" spc="-1">
                          <a:solidFill>
                            <a:srgbClr val="000000"/>
                          </a:solidFill>
                          <a:latin typeface="Calibri"/>
                          <a:ea typeface="Cambria"/>
                        </a:rPr>
                        <a:t>Langfristige Finanzierung</a:t>
                      </a:r>
                      <a:endParaRPr lang="de-DE" sz="1500" b="0" strike="noStrike" spc="-1">
                        <a:latin typeface="Arial"/>
                      </a:endParaRPr>
                    </a:p>
                  </a:txBody>
                  <a:tcPr marL="37800" marR="37800">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Seit 2014 VKoopUIS-Projekt</a:t>
                      </a:r>
                      <a:endParaRPr lang="de-DE" sz="1500" b="0" strike="noStrike" spc="-1">
                        <a:latin typeface="Arial"/>
                      </a:endParaRPr>
                    </a:p>
                  </a:txBody>
                  <a:tcPr marL="37800" marR="37800">
                    <a:lnL w="12240">
                      <a:solidFill>
                        <a:srgbClr val="000000"/>
                      </a:solidFill>
                    </a:lnL>
                    <a:lnR w="12240">
                      <a:solidFill>
                        <a:srgbClr val="000000"/>
                      </a:solidFill>
                    </a:lnR>
                    <a:solidFill>
                      <a:srgbClr val="F2F2F2"/>
                    </a:solidFill>
                  </a:tcPr>
                </a:tc>
                <a:tc>
                  <a:txBody>
                    <a:bodyPr/>
                    <a:lstStyle/>
                    <a:p>
                      <a:pPr marL="320760" indent="-320400">
                        <a:lnSpc>
                          <a:spcPct val="100000"/>
                        </a:lnSpc>
                        <a:spcBef>
                          <a:spcPts val="300"/>
                        </a:spcBef>
                      </a:pPr>
                      <a:r>
                        <a:rPr lang="de-DE" sz="1500" b="0" strike="noStrike" spc="-1">
                          <a:solidFill>
                            <a:srgbClr val="000000"/>
                          </a:solidFill>
                          <a:latin typeface="Calibri"/>
                          <a:ea typeface="Times New Roman"/>
                        </a:rPr>
                        <a:t>Noch unklar, geplant NFDI4BioDiversity</a:t>
                      </a:r>
                      <a:endParaRPr lang="de-DE" sz="1500" b="0" strike="noStrike" spc="-1">
                        <a:latin typeface="Arial"/>
                      </a:endParaRPr>
                    </a:p>
                  </a:txBody>
                  <a:tcPr marL="37800" marR="37800">
                    <a:lnL w="12240">
                      <a:solidFill>
                        <a:srgbClr val="000000"/>
                      </a:solidFill>
                    </a:lnL>
                    <a:solidFill>
                      <a:srgbClr val="F2F2F2"/>
                    </a:solidFill>
                  </a:tcPr>
                </a:tc>
                <a:extLst>
                  <a:ext uri="{0D108BD9-81ED-4DB2-BD59-A6C34878D82A}">
                    <a16:rowId xmlns="" xmlns:a16="http://schemas.microsoft.com/office/drawing/2014/main" val="10006"/>
                  </a:ext>
                </a:extLst>
              </a:tr>
            </a:tbl>
          </a:graphicData>
        </a:graphic>
      </p:graphicFrame>
      <p:sp>
        <p:nvSpPr>
          <p:cNvPr id="157" name="TextShape 2"/>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3) Organisatorische Aspekte</a:t>
            </a:r>
            <a:endParaRPr lang="en-US" sz="4000" b="0" strike="noStrike" spc="-1">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180360" y="126360"/>
            <a:ext cx="8746560" cy="950040"/>
          </a:xfrm>
          <a:prstGeom prst="rect">
            <a:avLst/>
          </a:prstGeom>
          <a:noFill/>
          <a:ln>
            <a:noFill/>
          </a:ln>
        </p:spPr>
        <p:txBody>
          <a:bodyPr anchor="ctr"/>
          <a:lstStyle/>
          <a:p>
            <a:pPr algn="ctr">
              <a:lnSpc>
                <a:spcPct val="90000"/>
              </a:lnSpc>
            </a:pPr>
            <a:r>
              <a:rPr lang="en-US" sz="4000" b="1" strike="noStrike" spc="-1">
                <a:solidFill>
                  <a:srgbClr val="335AA3"/>
                </a:solidFill>
                <a:latin typeface="Calibri Light"/>
                <a:ea typeface="Arial"/>
              </a:rPr>
              <a:t>MDI-DE</a:t>
            </a:r>
            <a:endParaRPr lang="en-US" sz="4000" b="0" strike="noStrike" spc="-1">
              <a:solidFill>
                <a:srgbClr val="000000"/>
              </a:solidFill>
              <a:latin typeface="Calibri"/>
            </a:endParaRPr>
          </a:p>
        </p:txBody>
      </p:sp>
      <p:pic>
        <p:nvPicPr>
          <p:cNvPr id="159" name="Grafik 158"/>
          <p:cNvPicPr/>
          <p:nvPr/>
        </p:nvPicPr>
        <p:blipFill>
          <a:blip r:embed="rId3"/>
          <a:stretch/>
        </p:blipFill>
        <p:spPr>
          <a:xfrm>
            <a:off x="504000" y="1127160"/>
            <a:ext cx="8184600" cy="53528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35AA3"/>
      </a:dk2>
      <a:lt2>
        <a:srgbClr val="636D6F"/>
      </a:lt2>
      <a:accent1>
        <a:srgbClr val="335AA3"/>
      </a:accent1>
      <a:accent2>
        <a:srgbClr val="ED7D31"/>
      </a:accent2>
      <a:accent3>
        <a:srgbClr val="A5A5A5"/>
      </a:accent3>
      <a:accent4>
        <a:srgbClr val="FFC000"/>
      </a:accent4>
      <a:accent5>
        <a:srgbClr val="3CACE4"/>
      </a:accent5>
      <a:accent6>
        <a:srgbClr val="81B248"/>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35AA3"/>
      </a:dk2>
      <a:lt2>
        <a:srgbClr val="636D6F"/>
      </a:lt2>
      <a:accent1>
        <a:srgbClr val="335AA3"/>
      </a:accent1>
      <a:accent2>
        <a:srgbClr val="ED7D31"/>
      </a:accent2>
      <a:accent3>
        <a:srgbClr val="A5A5A5"/>
      </a:accent3>
      <a:accent4>
        <a:srgbClr val="FFC000"/>
      </a:accent4>
      <a:accent5>
        <a:srgbClr val="3CACE4"/>
      </a:accent5>
      <a:accent6>
        <a:srgbClr val="81B248"/>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35AA3"/>
      </a:dk2>
      <a:lt2>
        <a:srgbClr val="636D6F"/>
      </a:lt2>
      <a:accent1>
        <a:srgbClr val="335AA3"/>
      </a:accent1>
      <a:accent2>
        <a:srgbClr val="ED7D31"/>
      </a:accent2>
      <a:accent3>
        <a:srgbClr val="A5A5A5"/>
      </a:accent3>
      <a:accent4>
        <a:srgbClr val="FFC000"/>
      </a:accent4>
      <a:accent5>
        <a:srgbClr val="3CACE4"/>
      </a:accent5>
      <a:accent6>
        <a:srgbClr val="81B248"/>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35AA3"/>
      </a:dk2>
      <a:lt2>
        <a:srgbClr val="636D6F"/>
      </a:lt2>
      <a:accent1>
        <a:srgbClr val="335AA3"/>
      </a:accent1>
      <a:accent2>
        <a:srgbClr val="ED7D31"/>
      </a:accent2>
      <a:accent3>
        <a:srgbClr val="A5A5A5"/>
      </a:accent3>
      <a:accent4>
        <a:srgbClr val="FFC000"/>
      </a:accent4>
      <a:accent5>
        <a:srgbClr val="3CACE4"/>
      </a:accent5>
      <a:accent6>
        <a:srgbClr val="81B248"/>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1063</Words>
  <Application>Microsoft Office PowerPoint</Application>
  <PresentationFormat>Bildschirmpräsentation (4:3)</PresentationFormat>
  <Paragraphs>171</Paragraphs>
  <Slides>18</Slides>
  <Notes>12</Notes>
  <HiddenSlides>0</HiddenSlides>
  <MMClips>0</MMClips>
  <ScaleCrop>false</ScaleCrop>
  <HeadingPairs>
    <vt:vector size="4" baseType="variant">
      <vt:variant>
        <vt:lpstr>Design</vt:lpstr>
      </vt:variant>
      <vt:variant>
        <vt:i4>3</vt:i4>
      </vt:variant>
      <vt:variant>
        <vt:lpstr>Folientitel</vt:lpstr>
      </vt:variant>
      <vt:variant>
        <vt:i4>18</vt:i4>
      </vt:variant>
    </vt:vector>
  </HeadingPairs>
  <TitlesOfParts>
    <vt:vector size="21" baseType="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2018 Research Data Management for scientists – step by step</dc:title>
  <dc:creator>Franzi</dc:creator>
  <cp:lastModifiedBy>joern.kohlus</cp:lastModifiedBy>
  <cp:revision>129</cp:revision>
  <dcterms:modified xsi:type="dcterms:W3CDTF">2019-09-18T07:27:51Z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9</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