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
  </p:notesMasterIdLst>
  <p:handoutMasterIdLst>
    <p:handoutMasterId r:id="rId25"/>
  </p:handoutMasterIdLst>
  <p:sldIdLst>
    <p:sldId id="318" r:id="rId2"/>
    <p:sldId id="320" r:id="rId3"/>
    <p:sldId id="322" r:id="rId4"/>
    <p:sldId id="379" r:id="rId5"/>
    <p:sldId id="364" r:id="rId6"/>
    <p:sldId id="386" r:id="rId7"/>
    <p:sldId id="365" r:id="rId8"/>
    <p:sldId id="380" r:id="rId9"/>
    <p:sldId id="381" r:id="rId10"/>
    <p:sldId id="382" r:id="rId11"/>
    <p:sldId id="387" r:id="rId12"/>
    <p:sldId id="378" r:id="rId13"/>
    <p:sldId id="383" r:id="rId14"/>
    <p:sldId id="369" r:id="rId15"/>
    <p:sldId id="368" r:id="rId16"/>
    <p:sldId id="385" r:id="rId17"/>
    <p:sldId id="388" r:id="rId18"/>
    <p:sldId id="384" r:id="rId19"/>
    <p:sldId id="370" r:id="rId20"/>
    <p:sldId id="335" r:id="rId21"/>
    <p:sldId id="389" r:id="rId22"/>
    <p:sldId id="373" r:id="rId23"/>
  </p:sldIdLst>
  <p:sldSz cx="9906000" cy="6858000" type="A4"/>
  <p:notesSz cx="6781800" cy="9918700"/>
  <p:defaultTextStyle>
    <a:defPPr>
      <a:defRPr lang="de-DE"/>
    </a:defPPr>
    <a:lvl1pPr algn="l" rtl="0" eaLnBrk="0" fontAlgn="base" hangingPunct="0">
      <a:spcBef>
        <a:spcPct val="0"/>
      </a:spcBef>
      <a:spcAft>
        <a:spcPct val="0"/>
      </a:spcAft>
      <a:defRPr sz="2000" kern="1200">
        <a:solidFill>
          <a:schemeClr val="tx2"/>
        </a:solidFill>
        <a:latin typeface="Arial" charset="0"/>
        <a:ea typeface="+mn-ea"/>
        <a:cs typeface="+mn-cs"/>
      </a:defRPr>
    </a:lvl1pPr>
    <a:lvl2pPr marL="457200" algn="l" rtl="0" eaLnBrk="0" fontAlgn="base" hangingPunct="0">
      <a:spcBef>
        <a:spcPct val="0"/>
      </a:spcBef>
      <a:spcAft>
        <a:spcPct val="0"/>
      </a:spcAft>
      <a:defRPr sz="2000" kern="1200">
        <a:solidFill>
          <a:schemeClr val="tx2"/>
        </a:solidFill>
        <a:latin typeface="Arial" charset="0"/>
        <a:ea typeface="+mn-ea"/>
        <a:cs typeface="+mn-cs"/>
      </a:defRPr>
    </a:lvl2pPr>
    <a:lvl3pPr marL="914400" algn="l" rtl="0" eaLnBrk="0" fontAlgn="base" hangingPunct="0">
      <a:spcBef>
        <a:spcPct val="0"/>
      </a:spcBef>
      <a:spcAft>
        <a:spcPct val="0"/>
      </a:spcAft>
      <a:defRPr sz="2000" kern="1200">
        <a:solidFill>
          <a:schemeClr val="tx2"/>
        </a:solidFill>
        <a:latin typeface="Arial" charset="0"/>
        <a:ea typeface="+mn-ea"/>
        <a:cs typeface="+mn-cs"/>
      </a:defRPr>
    </a:lvl3pPr>
    <a:lvl4pPr marL="1371600" algn="l" rtl="0" eaLnBrk="0" fontAlgn="base" hangingPunct="0">
      <a:spcBef>
        <a:spcPct val="0"/>
      </a:spcBef>
      <a:spcAft>
        <a:spcPct val="0"/>
      </a:spcAft>
      <a:defRPr sz="2000" kern="1200">
        <a:solidFill>
          <a:schemeClr val="tx2"/>
        </a:solidFill>
        <a:latin typeface="Arial" charset="0"/>
        <a:ea typeface="+mn-ea"/>
        <a:cs typeface="+mn-cs"/>
      </a:defRPr>
    </a:lvl4pPr>
    <a:lvl5pPr marL="1828800" algn="l" rtl="0" eaLnBrk="0" fontAlgn="base" hangingPunct="0">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3399FF"/>
    <a:srgbClr val="CC0000"/>
    <a:srgbClr val="3366FF"/>
    <a:srgbClr val="080808"/>
    <a:srgbClr val="292929"/>
    <a:srgbClr val="FF9999"/>
    <a:srgbClr val="80808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8" autoAdjust="0"/>
    <p:restoredTop sz="96333" autoAdjust="0"/>
  </p:normalViewPr>
  <p:slideViewPr>
    <p:cSldViewPr>
      <p:cViewPr varScale="1">
        <p:scale>
          <a:sx n="72" d="100"/>
          <a:sy n="72" d="100"/>
        </p:scale>
        <p:origin x="-798" y="-96"/>
      </p:cViewPr>
      <p:guideLst>
        <p:guide orient="horz" pos="2160"/>
        <p:guide pos="3120"/>
      </p:guideLst>
    </p:cSldViewPr>
  </p:slideViewPr>
  <p:outlineViewPr>
    <p:cViewPr>
      <p:scale>
        <a:sx n="33" d="100"/>
        <a:sy n="33" d="100"/>
      </p:scale>
      <p:origin x="48" y="9636"/>
    </p:cViewPr>
  </p:outlineViewPr>
  <p:notesTextViewPr>
    <p:cViewPr>
      <p:scale>
        <a:sx n="100" d="100"/>
        <a:sy n="100" d="100"/>
      </p:scale>
      <p:origin x="0" y="0"/>
    </p:cViewPr>
  </p:notesTextViewPr>
  <p:sorterViewPr>
    <p:cViewPr>
      <p:scale>
        <a:sx n="66" d="100"/>
        <a:sy n="66" d="100"/>
      </p:scale>
      <p:origin x="0" y="11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4175"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690" tIns="44343" rIns="88690" bIns="44343" numCol="1" anchor="t" anchorCtr="0" compatLnSpc="1">
            <a:prstTxWarp prst="textNoShape">
              <a:avLst/>
            </a:prstTxWarp>
          </a:bodyPr>
          <a:lstStyle>
            <a:lvl1pPr defTabSz="887413">
              <a:defRPr sz="1100">
                <a:solidFill>
                  <a:schemeClr val="tx1"/>
                </a:solidFill>
                <a:latin typeface="Times"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22700" y="0"/>
            <a:ext cx="2925763"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690" tIns="44343" rIns="88690" bIns="44343" numCol="1" anchor="t" anchorCtr="0" compatLnSpc="1">
            <a:prstTxWarp prst="textNoShape">
              <a:avLst/>
            </a:prstTxWarp>
          </a:bodyPr>
          <a:lstStyle>
            <a:lvl1pPr algn="r" defTabSz="887413">
              <a:defRPr sz="1100">
                <a:solidFill>
                  <a:schemeClr val="tx1"/>
                </a:solidFill>
                <a:latin typeface="Times"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9412288"/>
            <a:ext cx="2924175"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690" tIns="44343" rIns="88690" bIns="44343" numCol="1" anchor="b" anchorCtr="0" compatLnSpc="1">
            <a:prstTxWarp prst="textNoShape">
              <a:avLst/>
            </a:prstTxWarp>
          </a:bodyPr>
          <a:lstStyle>
            <a:lvl1pPr defTabSz="887413">
              <a:defRPr sz="1100">
                <a:solidFill>
                  <a:schemeClr val="tx1"/>
                </a:solidFill>
                <a:latin typeface="Times"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22700" y="9412288"/>
            <a:ext cx="2925763"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690" tIns="44343" rIns="88690" bIns="44343" numCol="1" anchor="b" anchorCtr="0" compatLnSpc="1">
            <a:prstTxWarp prst="textNoShape">
              <a:avLst/>
            </a:prstTxWarp>
          </a:bodyPr>
          <a:lstStyle>
            <a:lvl1pPr algn="r" defTabSz="887413">
              <a:defRPr sz="1100">
                <a:solidFill>
                  <a:schemeClr val="tx1"/>
                </a:solidFill>
                <a:latin typeface="Times" pitchFamily="18" charset="0"/>
              </a:defRPr>
            </a:lvl1pPr>
          </a:lstStyle>
          <a:p>
            <a:pPr>
              <a:defRPr/>
            </a:pPr>
            <a:fld id="{4A6090B0-DFCB-47DD-809D-A18990B16CF2}" type="slidenum">
              <a:rPr lang="en-GB"/>
              <a:pPr>
                <a:defRPr/>
              </a:pPr>
              <a:t>‹Nr.›</a:t>
            </a:fld>
            <a:endParaRPr lang="en-GB"/>
          </a:p>
        </p:txBody>
      </p:sp>
    </p:spTree>
    <p:extLst>
      <p:ext uri="{BB962C8B-B14F-4D97-AF65-F5344CB8AC3E}">
        <p14:creationId xmlns="" xmlns:p14="http://schemas.microsoft.com/office/powerpoint/2010/main" val="2496265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6875"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544" tIns="44771" rIns="89544" bIns="44771" numCol="1" anchor="t" anchorCtr="0" compatLnSpc="1">
            <a:prstTxWarp prst="textNoShape">
              <a:avLst/>
            </a:prstTxWarp>
          </a:bodyPr>
          <a:lstStyle>
            <a:lvl1pPr defTabSz="898525">
              <a:defRPr sz="1100">
                <a:solidFill>
                  <a:schemeClr val="tx1"/>
                </a:solidFill>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844925" y="0"/>
            <a:ext cx="2936875"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544" tIns="44771" rIns="89544" bIns="44771" numCol="1" anchor="t" anchorCtr="0" compatLnSpc="1">
            <a:prstTxWarp prst="textNoShape">
              <a:avLst/>
            </a:prstTxWarp>
          </a:bodyPr>
          <a:lstStyle>
            <a:lvl1pPr algn="r" defTabSz="898525">
              <a:defRPr sz="1100">
                <a:solidFill>
                  <a:schemeClr val="tx1"/>
                </a:solidFill>
                <a:latin typeface="Times New Roman" pitchFamily="18" charset="0"/>
              </a:defRPr>
            </a:lvl1pPr>
          </a:lstStyle>
          <a:p>
            <a:pPr>
              <a:defRPr/>
            </a:pPr>
            <a:endParaRPr lang="en-GB"/>
          </a:p>
        </p:txBody>
      </p:sp>
      <p:sp>
        <p:nvSpPr>
          <p:cNvPr id="56324" name="Rectangle 4"/>
          <p:cNvSpPr>
            <a:spLocks noGrp="1" noRot="1" noChangeAspect="1" noChangeArrowheads="1" noTextEdit="1"/>
          </p:cNvSpPr>
          <p:nvPr>
            <p:ph type="sldImg" idx="2"/>
          </p:nvPr>
        </p:nvSpPr>
        <p:spPr bwMode="auto">
          <a:xfrm>
            <a:off x="706438" y="742950"/>
            <a:ext cx="5372100" cy="37195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04875" y="4714875"/>
            <a:ext cx="4972050" cy="446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544" tIns="44771" rIns="89544" bIns="44771"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21813"/>
            <a:ext cx="2936875"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544" tIns="44771" rIns="89544" bIns="44771" numCol="1" anchor="b" anchorCtr="0" compatLnSpc="1">
            <a:prstTxWarp prst="textNoShape">
              <a:avLst/>
            </a:prstTxWarp>
          </a:bodyPr>
          <a:lstStyle>
            <a:lvl1pPr defTabSz="898525">
              <a:defRPr sz="1100">
                <a:solidFill>
                  <a:schemeClr val="tx1"/>
                </a:solidFill>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844925" y="9421813"/>
            <a:ext cx="2936875"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544" tIns="44771" rIns="89544" bIns="44771" numCol="1" anchor="b" anchorCtr="0" compatLnSpc="1">
            <a:prstTxWarp prst="textNoShape">
              <a:avLst/>
            </a:prstTxWarp>
          </a:bodyPr>
          <a:lstStyle>
            <a:lvl1pPr algn="r" defTabSz="898525">
              <a:defRPr sz="1100">
                <a:solidFill>
                  <a:schemeClr val="tx1"/>
                </a:solidFill>
                <a:latin typeface="Times New Roman" pitchFamily="18" charset="0"/>
              </a:defRPr>
            </a:lvl1pPr>
          </a:lstStyle>
          <a:p>
            <a:pPr>
              <a:defRPr/>
            </a:pPr>
            <a:fld id="{2DE18558-B1F9-4B89-82DB-E43CA7FDBCE0}" type="slidenum">
              <a:rPr lang="en-GB"/>
              <a:pPr>
                <a:defRPr/>
              </a:pPr>
              <a:t>‹Nr.›</a:t>
            </a:fld>
            <a:endParaRPr lang="en-GB"/>
          </a:p>
        </p:txBody>
      </p:sp>
    </p:spTree>
    <p:extLst>
      <p:ext uri="{BB962C8B-B14F-4D97-AF65-F5344CB8AC3E}">
        <p14:creationId xmlns="" xmlns:p14="http://schemas.microsoft.com/office/powerpoint/2010/main" val="1503198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898525">
              <a:defRPr sz="2000">
                <a:solidFill>
                  <a:schemeClr val="tx2"/>
                </a:solidFill>
                <a:latin typeface="Arial" charset="0"/>
              </a:defRPr>
            </a:lvl1pPr>
            <a:lvl2pPr marL="742950" indent="-285750" defTabSz="898525">
              <a:defRPr sz="2000">
                <a:solidFill>
                  <a:schemeClr val="tx2"/>
                </a:solidFill>
                <a:latin typeface="Arial" charset="0"/>
              </a:defRPr>
            </a:lvl2pPr>
            <a:lvl3pPr marL="1143000" indent="-228600" defTabSz="898525">
              <a:defRPr sz="2000">
                <a:solidFill>
                  <a:schemeClr val="tx2"/>
                </a:solidFill>
                <a:latin typeface="Arial" charset="0"/>
              </a:defRPr>
            </a:lvl3pPr>
            <a:lvl4pPr marL="1600200" indent="-228600" defTabSz="898525">
              <a:defRPr sz="2000">
                <a:solidFill>
                  <a:schemeClr val="tx2"/>
                </a:solidFill>
                <a:latin typeface="Arial" charset="0"/>
              </a:defRPr>
            </a:lvl4pPr>
            <a:lvl5pPr marL="2057400" indent="-228600" defTabSz="898525">
              <a:defRPr sz="2000">
                <a:solidFill>
                  <a:schemeClr val="tx2"/>
                </a:solidFill>
                <a:latin typeface="Arial" charset="0"/>
              </a:defRPr>
            </a:lvl5pPr>
            <a:lvl6pPr marL="2514600" indent="-228600" defTabSz="898525" eaLnBrk="0" fontAlgn="base" hangingPunct="0">
              <a:spcBef>
                <a:spcPct val="0"/>
              </a:spcBef>
              <a:spcAft>
                <a:spcPct val="0"/>
              </a:spcAft>
              <a:defRPr sz="2000">
                <a:solidFill>
                  <a:schemeClr val="tx2"/>
                </a:solidFill>
                <a:latin typeface="Arial" charset="0"/>
              </a:defRPr>
            </a:lvl6pPr>
            <a:lvl7pPr marL="2971800" indent="-228600" defTabSz="898525" eaLnBrk="0" fontAlgn="base" hangingPunct="0">
              <a:spcBef>
                <a:spcPct val="0"/>
              </a:spcBef>
              <a:spcAft>
                <a:spcPct val="0"/>
              </a:spcAft>
              <a:defRPr sz="2000">
                <a:solidFill>
                  <a:schemeClr val="tx2"/>
                </a:solidFill>
                <a:latin typeface="Arial" charset="0"/>
              </a:defRPr>
            </a:lvl7pPr>
            <a:lvl8pPr marL="3429000" indent="-228600" defTabSz="898525" eaLnBrk="0" fontAlgn="base" hangingPunct="0">
              <a:spcBef>
                <a:spcPct val="0"/>
              </a:spcBef>
              <a:spcAft>
                <a:spcPct val="0"/>
              </a:spcAft>
              <a:defRPr sz="2000">
                <a:solidFill>
                  <a:schemeClr val="tx2"/>
                </a:solidFill>
                <a:latin typeface="Arial" charset="0"/>
              </a:defRPr>
            </a:lvl8pPr>
            <a:lvl9pPr marL="3886200" indent="-228600" defTabSz="898525" eaLnBrk="0" fontAlgn="base" hangingPunct="0">
              <a:spcBef>
                <a:spcPct val="0"/>
              </a:spcBef>
              <a:spcAft>
                <a:spcPct val="0"/>
              </a:spcAft>
              <a:defRPr sz="2000">
                <a:solidFill>
                  <a:schemeClr val="tx2"/>
                </a:solidFill>
                <a:latin typeface="Arial" charset="0"/>
              </a:defRPr>
            </a:lvl9pPr>
          </a:lstStyle>
          <a:p>
            <a:fld id="{447080D9-620A-45B6-87B4-0797EF5F4F8E}" type="slidenum">
              <a:rPr lang="en-GB" sz="1100" smtClean="0">
                <a:solidFill>
                  <a:schemeClr val="tx1"/>
                </a:solidFill>
                <a:latin typeface="Times New Roman" pitchFamily="18" charset="0"/>
              </a:rPr>
              <a:pPr/>
              <a:t>1</a:t>
            </a:fld>
            <a:endParaRPr lang="en-GB" sz="1100" dirty="0" smtClean="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xfrm>
            <a:off x="711200" y="742950"/>
            <a:ext cx="5370513" cy="3717925"/>
          </a:xfrm>
          <a:ln/>
        </p:spPr>
      </p:sp>
      <p:sp>
        <p:nvSpPr>
          <p:cNvPr id="57348" name="Rectangle 3"/>
          <p:cNvSpPr>
            <a:spLocks noGrp="1" noChangeArrowheads="1"/>
          </p:cNvSpPr>
          <p:nvPr>
            <p:ph type="body" idx="1"/>
          </p:nvPr>
        </p:nvSpPr>
        <p:spPr>
          <a:xfrm>
            <a:off x="903288" y="4710113"/>
            <a:ext cx="4972050" cy="4462462"/>
          </a:xfrm>
          <a:noFill/>
        </p:spPr>
        <p:txBody>
          <a:bodyPr lIns="88652" tIns="44327" rIns="88652" bIns="44327"/>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5"/>
          <p:cNvSpPr>
            <a:spLocks noChangeShapeType="1"/>
          </p:cNvSpPr>
          <p:nvPr/>
        </p:nvSpPr>
        <p:spPr bwMode="auto">
          <a:xfrm>
            <a:off x="77788" y="73025"/>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Line 6"/>
          <p:cNvSpPr>
            <a:spLocks noChangeShapeType="1"/>
          </p:cNvSpPr>
          <p:nvPr/>
        </p:nvSpPr>
        <p:spPr bwMode="auto">
          <a:xfrm>
            <a:off x="77788" y="960438"/>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 name="Line 8"/>
          <p:cNvSpPr>
            <a:spLocks noChangeShapeType="1"/>
          </p:cNvSpPr>
          <p:nvPr/>
        </p:nvSpPr>
        <p:spPr bwMode="auto">
          <a:xfrm>
            <a:off x="77788" y="6611938"/>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Line 12"/>
          <p:cNvSpPr>
            <a:spLocks noChangeShapeType="1"/>
          </p:cNvSpPr>
          <p:nvPr/>
        </p:nvSpPr>
        <p:spPr bwMode="auto">
          <a:xfrm>
            <a:off x="77788" y="73025"/>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Line 13"/>
          <p:cNvSpPr>
            <a:spLocks noChangeShapeType="1"/>
          </p:cNvSpPr>
          <p:nvPr/>
        </p:nvSpPr>
        <p:spPr bwMode="auto">
          <a:xfrm>
            <a:off x="77788" y="960438"/>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0" name="Rectangle 2"/>
          <p:cNvSpPr>
            <a:spLocks noGrp="1" noChangeArrowheads="1"/>
          </p:cNvSpPr>
          <p:nvPr>
            <p:ph type="ctrTitle"/>
          </p:nvPr>
        </p:nvSpPr>
        <p:spPr>
          <a:xfrm>
            <a:off x="742950" y="2130425"/>
            <a:ext cx="8420100" cy="1470025"/>
          </a:xfrm>
        </p:spPr>
        <p:txBody>
          <a:bodyPr/>
          <a:lstStyle>
            <a:lvl1pPr algn="ctr">
              <a:defRPr sz="3200" b="0">
                <a:solidFill>
                  <a:schemeClr val="accent2"/>
                </a:solidFill>
                <a:latin typeface="+mj-lt"/>
              </a:defRPr>
            </a:lvl1pPr>
          </a:lstStyle>
          <a:p>
            <a:pPr lvl="0"/>
            <a:r>
              <a:rPr lang="de-DE" noProof="0" dirty="0" smtClean="0"/>
              <a:t>Titelmasterformat durch Klicken bearbeiten</a:t>
            </a:r>
          </a:p>
        </p:txBody>
      </p:sp>
      <p:sp>
        <p:nvSpPr>
          <p:cNvPr id="2059" name="Rectangle 11"/>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sz="2000">
                <a:latin typeface="+mj-lt"/>
              </a:defRPr>
            </a:lvl1pPr>
          </a:lstStyle>
          <a:p>
            <a:pPr lvl="0"/>
            <a:r>
              <a:rPr lang="de-DE" noProof="0" smtClean="0"/>
              <a:t>Formatvorlage des Untertitelmasters durch Klicken bearbeiten</a:t>
            </a:r>
          </a:p>
        </p:txBody>
      </p:sp>
      <p:sp>
        <p:nvSpPr>
          <p:cNvPr id="11" name="Rectangle 3"/>
          <p:cNvSpPr>
            <a:spLocks noGrp="1" noChangeArrowheads="1"/>
          </p:cNvSpPr>
          <p:nvPr>
            <p:ph type="dt" sz="half" idx="10"/>
          </p:nvPr>
        </p:nvSpPr>
        <p:spPr>
          <a:xfrm>
            <a:off x="273050" y="6611938"/>
            <a:ext cx="3786188" cy="246062"/>
          </a:xfrm>
        </p:spPr>
        <p:txBody>
          <a:bodyPr/>
          <a:lstStyle>
            <a:lvl1pPr>
              <a:defRPr/>
            </a:lvl1pPr>
          </a:lstStyle>
          <a:p>
            <a:pPr>
              <a:defRPr/>
            </a:pPr>
            <a:r>
              <a:rPr lang="de-DE" dirty="0" smtClean="0"/>
              <a:t>Berlin, 19. April 2013</a:t>
            </a:r>
            <a:endParaRPr lang="de-DE" dirty="0"/>
          </a:p>
        </p:txBody>
      </p:sp>
      <p:sp>
        <p:nvSpPr>
          <p:cNvPr id="12" name="Rectangle 4"/>
          <p:cNvSpPr>
            <a:spLocks noGrp="1" noChangeArrowheads="1"/>
          </p:cNvSpPr>
          <p:nvPr>
            <p:ph type="sldNum" sz="quarter" idx="11"/>
          </p:nvPr>
        </p:nvSpPr>
        <p:spPr>
          <a:xfrm>
            <a:off x="7512050" y="6611938"/>
            <a:ext cx="2311400" cy="179387"/>
          </a:xfrm>
        </p:spPr>
        <p:txBody>
          <a:bodyPr/>
          <a:lstStyle>
            <a:lvl1pPr>
              <a:defRPr/>
            </a:lvl1pPr>
          </a:lstStyle>
          <a:p>
            <a:pPr>
              <a:defRPr/>
            </a:pPr>
            <a:fld id="{13C7D3B2-9045-4B39-BCB0-1E517DC5B5DE}" type="slidenum">
              <a:rPr lang="de-DE"/>
              <a:pPr>
                <a:defRPr/>
              </a:pPr>
              <a:t>‹Nr.›</a:t>
            </a:fld>
            <a:endParaRPr lang="de-DE" sz="1400">
              <a:latin typeface="Times New Roman" pitchFamily="18" charset="0"/>
            </a:endParaRPr>
          </a:p>
        </p:txBody>
      </p:sp>
      <p:pic>
        <p:nvPicPr>
          <p:cNvPr id="1026" name="Picture 2"/>
          <p:cNvPicPr>
            <a:picLocks noChangeAspect="1" noChangeArrowheads="1"/>
          </p:cNvPicPr>
          <p:nvPr userDrawn="1"/>
        </p:nvPicPr>
        <p:blipFill>
          <a:blip r:embed="rId2"/>
          <a:srcRect/>
          <a:stretch>
            <a:fillRect/>
          </a:stretch>
        </p:blipFill>
        <p:spPr bwMode="auto">
          <a:xfrm>
            <a:off x="8239148" y="129071"/>
            <a:ext cx="1519238" cy="799599"/>
          </a:xfrm>
          <a:prstGeom prst="rect">
            <a:avLst/>
          </a:prstGeom>
          <a:noFill/>
          <a:ln w="9525">
            <a:noFill/>
            <a:miter lim="800000"/>
            <a:headEnd/>
            <a:tailEnd/>
          </a:ln>
          <a:effectLst/>
        </p:spPr>
      </p:pic>
    </p:spTree>
    <p:extLst>
      <p:ext uri="{BB962C8B-B14F-4D97-AF65-F5344CB8AC3E}">
        <p14:creationId xmlns="" xmlns:p14="http://schemas.microsoft.com/office/powerpoint/2010/main" val="35841027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buClr>
                <a:srgbClr val="0070C0"/>
              </a:buClr>
              <a:defRPr sz="1800"/>
            </a:lvl1pPr>
            <a:lvl2pPr>
              <a:defRPr sz="1600"/>
            </a:lvl2pPr>
            <a:lvl3pPr>
              <a:defRPr sz="1400"/>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3"/>
          <p:cNvSpPr>
            <a:spLocks noGrp="1" noChangeArrowheads="1"/>
          </p:cNvSpPr>
          <p:nvPr>
            <p:ph type="dt" sz="half" idx="10"/>
          </p:nvPr>
        </p:nvSpPr>
        <p:spPr>
          <a:xfrm>
            <a:off x="56456" y="6597352"/>
            <a:ext cx="4086225" cy="205200"/>
          </a:xfrm>
        </p:spPr>
        <p:txBody>
          <a:bodyPr anchor="ctr"/>
          <a:lstStyle>
            <a:lvl1pPr>
              <a:defRPr>
                <a:latin typeface="+mn-lt"/>
              </a:defRPr>
            </a:lvl1pPr>
          </a:lstStyle>
          <a:p>
            <a:pPr>
              <a:defRPr/>
            </a:pPr>
            <a:r>
              <a:rPr lang="de-DE" dirty="0" smtClean="0"/>
              <a:t>Berlin, 19. April 2013</a:t>
            </a:r>
            <a:endParaRPr lang="de-DE" dirty="0"/>
          </a:p>
        </p:txBody>
      </p:sp>
      <p:sp>
        <p:nvSpPr>
          <p:cNvPr id="5" name="Rectangle 4"/>
          <p:cNvSpPr>
            <a:spLocks noGrp="1" noChangeArrowheads="1"/>
          </p:cNvSpPr>
          <p:nvPr>
            <p:ph type="sldNum" sz="quarter" idx="11"/>
          </p:nvPr>
        </p:nvSpPr>
        <p:spPr>
          <a:xfrm>
            <a:off x="7785794" y="6597352"/>
            <a:ext cx="2063750" cy="204788"/>
          </a:xfrm>
        </p:spPr>
        <p:txBody>
          <a:bodyPr anchor="ctr"/>
          <a:lstStyle>
            <a:lvl1pPr>
              <a:defRPr sz="1000">
                <a:latin typeface="+mn-lt"/>
              </a:defRPr>
            </a:lvl1pPr>
          </a:lstStyle>
          <a:p>
            <a:pPr>
              <a:defRPr/>
            </a:pPr>
            <a:fld id="{CE91FC1C-2486-4E0A-A126-8CAEEFB19794}" type="slidenum">
              <a:rPr lang="de-DE" smtClean="0"/>
              <a:pPr>
                <a:defRPr/>
              </a:pPr>
              <a:t>‹Nr.›</a:t>
            </a:fld>
            <a:endParaRPr lang="de-DE" dirty="0"/>
          </a:p>
        </p:txBody>
      </p:sp>
    </p:spTree>
    <p:extLst>
      <p:ext uri="{BB962C8B-B14F-4D97-AF65-F5344CB8AC3E}">
        <p14:creationId xmlns="" xmlns:p14="http://schemas.microsoft.com/office/powerpoint/2010/main" val="23974066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8588" y="71438"/>
            <a:ext cx="8847137"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27" name="Rectangle 3"/>
          <p:cNvSpPr>
            <a:spLocks noGrp="1" noChangeArrowheads="1"/>
          </p:cNvSpPr>
          <p:nvPr>
            <p:ph type="dt" sz="half" idx="2"/>
          </p:nvPr>
        </p:nvSpPr>
        <p:spPr bwMode="auto">
          <a:xfrm>
            <a:off x="200025" y="6619875"/>
            <a:ext cx="408622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1"/>
                </a:solidFill>
                <a:latin typeface="+mn-lt"/>
              </a:defRPr>
            </a:lvl1pPr>
          </a:lstStyle>
          <a:p>
            <a:pPr>
              <a:defRPr/>
            </a:pPr>
            <a:r>
              <a:rPr lang="de-DE" dirty="0" smtClean="0"/>
              <a:t>Berlin, 19. April  2013</a:t>
            </a:r>
            <a:endParaRPr lang="de-DE" dirty="0"/>
          </a:p>
        </p:txBody>
      </p:sp>
      <p:sp>
        <p:nvSpPr>
          <p:cNvPr id="1028" name="Rectangle 4"/>
          <p:cNvSpPr>
            <a:spLocks noGrp="1" noChangeArrowheads="1"/>
          </p:cNvSpPr>
          <p:nvPr>
            <p:ph type="sldNum" sz="quarter" idx="4"/>
          </p:nvPr>
        </p:nvSpPr>
        <p:spPr bwMode="auto">
          <a:xfrm>
            <a:off x="7770813" y="6619875"/>
            <a:ext cx="2063750" cy="204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latin typeface="+mn-lt"/>
              </a:defRPr>
            </a:lvl1pPr>
          </a:lstStyle>
          <a:p>
            <a:pPr>
              <a:defRPr/>
            </a:pPr>
            <a:fld id="{41A3E4D7-4222-4587-941F-B839E26517A4}" type="slidenum">
              <a:rPr lang="de-DE" smtClean="0"/>
              <a:pPr>
                <a:defRPr/>
              </a:pPr>
              <a:t>‹Nr.›</a:t>
            </a:fld>
            <a:endParaRPr lang="de-DE" dirty="0"/>
          </a:p>
        </p:txBody>
      </p:sp>
      <p:grpSp>
        <p:nvGrpSpPr>
          <p:cNvPr id="1029" name="Group 5"/>
          <p:cNvGrpSpPr>
            <a:grpSpLocks/>
          </p:cNvGrpSpPr>
          <p:nvPr/>
        </p:nvGrpSpPr>
        <p:grpSpPr bwMode="auto">
          <a:xfrm>
            <a:off x="77788" y="73025"/>
            <a:ext cx="9751351" cy="725488"/>
            <a:chOff x="45" y="46"/>
            <a:chExt cx="5670" cy="457"/>
          </a:xfrm>
        </p:grpSpPr>
        <p:sp>
          <p:nvSpPr>
            <p:cNvPr id="1032" name="Line 6"/>
            <p:cNvSpPr>
              <a:spLocks noChangeShapeType="1"/>
            </p:cNvSpPr>
            <p:nvPr userDrawn="1"/>
          </p:nvSpPr>
          <p:spPr bwMode="auto">
            <a:xfrm>
              <a:off x="45" y="46"/>
              <a:ext cx="567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Line 7"/>
            <p:cNvSpPr>
              <a:spLocks noChangeShapeType="1"/>
            </p:cNvSpPr>
            <p:nvPr userDrawn="1"/>
          </p:nvSpPr>
          <p:spPr bwMode="auto">
            <a:xfrm>
              <a:off x="45" y="503"/>
              <a:ext cx="567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30" name="Line 9"/>
          <p:cNvSpPr>
            <a:spLocks noChangeShapeType="1"/>
          </p:cNvSpPr>
          <p:nvPr/>
        </p:nvSpPr>
        <p:spPr bwMode="auto">
          <a:xfrm>
            <a:off x="77788" y="6561348"/>
            <a:ext cx="97504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1" name="Rectangle 10"/>
          <p:cNvSpPr>
            <a:spLocks noGrp="1" noChangeArrowheads="1"/>
          </p:cNvSpPr>
          <p:nvPr>
            <p:ph type="body" idx="1"/>
          </p:nvPr>
        </p:nvSpPr>
        <p:spPr bwMode="auto">
          <a:xfrm>
            <a:off x="82550" y="895350"/>
            <a:ext cx="9690100" cy="5630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ransition>
    <p:fade/>
  </p:transition>
  <p:hf hdr="0" ftr="0"/>
  <p:txStyles>
    <p:titleStyle>
      <a:lvl1pPr algn="l" rtl="0" eaLnBrk="0" fontAlgn="base" hangingPunct="0">
        <a:lnSpc>
          <a:spcPct val="80000"/>
        </a:lnSpc>
        <a:spcBef>
          <a:spcPct val="0"/>
        </a:spcBef>
        <a:spcAft>
          <a:spcPct val="0"/>
        </a:spcAft>
        <a:defRPr sz="2400" b="1">
          <a:solidFill>
            <a:schemeClr val="tx2"/>
          </a:solidFill>
          <a:latin typeface="+mj-lt"/>
          <a:ea typeface="+mj-ea"/>
          <a:cs typeface="+mj-cs"/>
        </a:defRPr>
      </a:lvl1pPr>
      <a:lvl2pPr algn="l" rtl="0" eaLnBrk="0" fontAlgn="base" hangingPunct="0">
        <a:lnSpc>
          <a:spcPct val="80000"/>
        </a:lnSpc>
        <a:spcBef>
          <a:spcPct val="0"/>
        </a:spcBef>
        <a:spcAft>
          <a:spcPct val="0"/>
        </a:spcAft>
        <a:defRPr sz="2400" b="1">
          <a:solidFill>
            <a:schemeClr val="tx2"/>
          </a:solidFill>
          <a:latin typeface="Arial" charset="0"/>
        </a:defRPr>
      </a:lvl2pPr>
      <a:lvl3pPr algn="l" rtl="0" eaLnBrk="0" fontAlgn="base" hangingPunct="0">
        <a:lnSpc>
          <a:spcPct val="80000"/>
        </a:lnSpc>
        <a:spcBef>
          <a:spcPct val="0"/>
        </a:spcBef>
        <a:spcAft>
          <a:spcPct val="0"/>
        </a:spcAft>
        <a:defRPr sz="2400" b="1">
          <a:solidFill>
            <a:schemeClr val="tx2"/>
          </a:solidFill>
          <a:latin typeface="Arial" charset="0"/>
        </a:defRPr>
      </a:lvl3pPr>
      <a:lvl4pPr algn="l" rtl="0" eaLnBrk="0" fontAlgn="base" hangingPunct="0">
        <a:lnSpc>
          <a:spcPct val="80000"/>
        </a:lnSpc>
        <a:spcBef>
          <a:spcPct val="0"/>
        </a:spcBef>
        <a:spcAft>
          <a:spcPct val="0"/>
        </a:spcAft>
        <a:defRPr sz="2400" b="1">
          <a:solidFill>
            <a:schemeClr val="tx2"/>
          </a:solidFill>
          <a:latin typeface="Arial" charset="0"/>
        </a:defRPr>
      </a:lvl4pPr>
      <a:lvl5pPr algn="l" rtl="0" eaLnBrk="0" fontAlgn="base" hangingPunct="0">
        <a:lnSpc>
          <a:spcPct val="80000"/>
        </a:lnSpc>
        <a:spcBef>
          <a:spcPct val="0"/>
        </a:spcBef>
        <a:spcAft>
          <a:spcPct val="0"/>
        </a:spcAft>
        <a:defRPr sz="2400" b="1">
          <a:solidFill>
            <a:schemeClr val="tx2"/>
          </a:solidFill>
          <a:latin typeface="Arial" charset="0"/>
        </a:defRPr>
      </a:lvl5pPr>
      <a:lvl6pPr marL="457200" algn="l" rtl="0" eaLnBrk="0" fontAlgn="base" hangingPunct="0">
        <a:lnSpc>
          <a:spcPct val="80000"/>
        </a:lnSpc>
        <a:spcBef>
          <a:spcPct val="0"/>
        </a:spcBef>
        <a:spcAft>
          <a:spcPct val="0"/>
        </a:spcAft>
        <a:defRPr sz="2400" b="1">
          <a:solidFill>
            <a:schemeClr val="tx2"/>
          </a:solidFill>
          <a:latin typeface="Arial" charset="0"/>
        </a:defRPr>
      </a:lvl6pPr>
      <a:lvl7pPr marL="914400" algn="l" rtl="0" eaLnBrk="0" fontAlgn="base" hangingPunct="0">
        <a:lnSpc>
          <a:spcPct val="80000"/>
        </a:lnSpc>
        <a:spcBef>
          <a:spcPct val="0"/>
        </a:spcBef>
        <a:spcAft>
          <a:spcPct val="0"/>
        </a:spcAft>
        <a:defRPr sz="2400" b="1">
          <a:solidFill>
            <a:schemeClr val="tx2"/>
          </a:solidFill>
          <a:latin typeface="Arial" charset="0"/>
        </a:defRPr>
      </a:lvl7pPr>
      <a:lvl8pPr marL="1371600" algn="l" rtl="0" eaLnBrk="0" fontAlgn="base" hangingPunct="0">
        <a:lnSpc>
          <a:spcPct val="80000"/>
        </a:lnSpc>
        <a:spcBef>
          <a:spcPct val="0"/>
        </a:spcBef>
        <a:spcAft>
          <a:spcPct val="0"/>
        </a:spcAft>
        <a:defRPr sz="2400" b="1">
          <a:solidFill>
            <a:schemeClr val="tx2"/>
          </a:solidFill>
          <a:latin typeface="Arial" charset="0"/>
        </a:defRPr>
      </a:lvl8pPr>
      <a:lvl9pPr marL="1828800" algn="l" rtl="0" eaLnBrk="0" fontAlgn="base" hangingPunct="0">
        <a:lnSpc>
          <a:spcPct val="80000"/>
        </a:lnSpc>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sz="quarter" idx="1"/>
          </p:nvPr>
        </p:nvSpPr>
        <p:spPr>
          <a:xfrm>
            <a:off x="1496616" y="3980656"/>
            <a:ext cx="6934200" cy="1752600"/>
          </a:xfrm>
        </p:spPr>
        <p:txBody>
          <a:bodyPr/>
          <a:lstStyle/>
          <a:p>
            <a:r>
              <a:rPr lang="de-DE" dirty="0" smtClean="0">
                <a:latin typeface="Calibri" pitchFamily="34" charset="0"/>
                <a:cs typeface="Calibri" pitchFamily="34" charset="0"/>
              </a:rPr>
              <a:t>AG GIS-Küste und </a:t>
            </a:r>
            <a:r>
              <a:rPr lang="de-DE" dirty="0" err="1" smtClean="0">
                <a:latin typeface="Calibri" pitchFamily="34" charset="0"/>
                <a:cs typeface="Calibri" pitchFamily="34" charset="0"/>
              </a:rPr>
              <a:t>Esri</a:t>
            </a:r>
            <a:r>
              <a:rPr lang="de-DE" dirty="0" smtClean="0">
                <a:latin typeface="Calibri" pitchFamily="34" charset="0"/>
                <a:cs typeface="Calibri" pitchFamily="34" charset="0"/>
              </a:rPr>
              <a:t>-Anwendergruppe Küste</a:t>
            </a:r>
          </a:p>
          <a:p>
            <a:endParaRPr lang="de-DE" dirty="0" smtClean="0">
              <a:latin typeface="Calibri" pitchFamily="34" charset="0"/>
              <a:cs typeface="Calibri" pitchFamily="34" charset="0"/>
            </a:endParaRPr>
          </a:p>
          <a:p>
            <a:r>
              <a:rPr lang="de-DE" dirty="0" smtClean="0">
                <a:latin typeface="Calibri" pitchFamily="34" charset="0"/>
                <a:cs typeface="Calibri" pitchFamily="34" charset="0"/>
              </a:rPr>
              <a:t>Dr. Stephan Braun</a:t>
            </a:r>
          </a:p>
          <a:p>
            <a:endParaRPr lang="de-DE" dirty="0" smtClean="0">
              <a:latin typeface="Calibri" pitchFamily="34" charset="0"/>
              <a:cs typeface="Calibri" pitchFamily="34" charset="0"/>
            </a:endParaRPr>
          </a:p>
          <a:p>
            <a:endParaRPr lang="de-DE" dirty="0">
              <a:latin typeface="Calibri" pitchFamily="34" charset="0"/>
              <a:cs typeface="Calibri" pitchFamily="34" charset="0"/>
            </a:endParaRPr>
          </a:p>
          <a:p>
            <a:r>
              <a:rPr lang="de-DE" sz="1400" dirty="0" smtClean="0">
                <a:latin typeface="Calibri" pitchFamily="34" charset="0"/>
                <a:cs typeface="Calibri" pitchFamily="34" charset="0"/>
              </a:rPr>
              <a:t>Papenburg, 29. April 2013</a:t>
            </a:r>
            <a:endParaRPr lang="de-DE" sz="1400" dirty="0">
              <a:latin typeface="Calibri" pitchFamily="34" charset="0"/>
              <a:cs typeface="Calibri" pitchFamily="34" charset="0"/>
            </a:endParaRPr>
          </a:p>
        </p:txBody>
      </p:sp>
      <p:sp>
        <p:nvSpPr>
          <p:cNvPr id="4" name="Rechteck 3"/>
          <p:cNvSpPr/>
          <p:nvPr/>
        </p:nvSpPr>
        <p:spPr>
          <a:xfrm>
            <a:off x="1095348" y="2143116"/>
            <a:ext cx="8215370" cy="1200329"/>
          </a:xfrm>
          <a:prstGeom prst="rect">
            <a:avLst/>
          </a:prstGeom>
        </p:spPr>
        <p:txBody>
          <a:bodyPr wrap="square">
            <a:spAutoFit/>
          </a:bodyPr>
          <a:lstStyle/>
          <a:p>
            <a:r>
              <a:rPr lang="de-DE" sz="2400" dirty="0" smtClean="0">
                <a:solidFill>
                  <a:srgbClr val="3399FF"/>
                </a:solidFill>
                <a:latin typeface="Calibri" pitchFamily="34" charset="0"/>
                <a:ea typeface="+mj-ea"/>
                <a:cs typeface="Calibri" pitchFamily="34" charset="0"/>
              </a:rPr>
              <a:t>Betrachtung von Siedlungsformen und Zeitbudgets</a:t>
            </a:r>
          </a:p>
          <a:p>
            <a:r>
              <a:rPr lang="de-DE" sz="2400" dirty="0" smtClean="0">
                <a:solidFill>
                  <a:srgbClr val="3399FF"/>
                </a:solidFill>
                <a:latin typeface="Calibri" pitchFamily="34" charset="0"/>
                <a:ea typeface="+mj-ea"/>
                <a:cs typeface="Calibri" pitchFamily="34" charset="0"/>
              </a:rPr>
              <a:t>unter Verwendung geographischer Informationssysteme </a:t>
            </a:r>
          </a:p>
          <a:p>
            <a:r>
              <a:rPr lang="de-DE" sz="2400" dirty="0" smtClean="0">
                <a:solidFill>
                  <a:srgbClr val="3399FF"/>
                </a:solidFill>
                <a:latin typeface="Calibri" pitchFamily="34" charset="0"/>
                <a:ea typeface="+mj-ea"/>
                <a:cs typeface="Calibri" pitchFamily="34" charset="0"/>
              </a:rPr>
              <a:t>aus der Perspektive der geographischen Energieforschung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10</a:t>
            </a:fld>
            <a:endParaRPr lang="de-DE" dirty="0"/>
          </a:p>
        </p:txBody>
      </p:sp>
      <p:pic>
        <p:nvPicPr>
          <p:cNvPr id="3074" name="Picture 2"/>
          <p:cNvPicPr>
            <a:picLocks noChangeAspect="1" noChangeArrowheads="1"/>
          </p:cNvPicPr>
          <p:nvPr/>
        </p:nvPicPr>
        <p:blipFill>
          <a:blip r:embed="rId2"/>
          <a:srcRect/>
          <a:stretch>
            <a:fillRect/>
          </a:stretch>
        </p:blipFill>
        <p:spPr bwMode="auto">
          <a:xfrm>
            <a:off x="380968" y="2071678"/>
            <a:ext cx="7277276" cy="3500462"/>
          </a:xfrm>
          <a:prstGeom prst="rect">
            <a:avLst/>
          </a:prstGeom>
          <a:noFill/>
          <a:ln w="9525">
            <a:noFill/>
            <a:miter lim="800000"/>
            <a:headEnd/>
            <a:tailEnd/>
          </a:ln>
          <a:effectLst/>
        </p:spPr>
      </p:pic>
      <p:sp>
        <p:nvSpPr>
          <p:cNvPr id="8" name="Textfeld 7"/>
          <p:cNvSpPr txBox="1"/>
          <p:nvPr/>
        </p:nvSpPr>
        <p:spPr>
          <a:xfrm>
            <a:off x="380968" y="928670"/>
            <a:ext cx="9144064" cy="1200329"/>
          </a:xfrm>
          <a:prstGeom prst="rect">
            <a:avLst/>
          </a:prstGeom>
          <a:noFill/>
        </p:spPr>
        <p:txBody>
          <a:bodyPr wrap="square" rtlCol="0">
            <a:spAutoFit/>
          </a:bodyPr>
          <a:lstStyle/>
          <a:p>
            <a:r>
              <a:rPr lang="de-DE" sz="2400" dirty="0" smtClean="0">
                <a:latin typeface="Calibri" pitchFamily="34" charset="0"/>
              </a:rPr>
              <a:t>Analyse vorhandener Stadtstrukturen</a:t>
            </a:r>
          </a:p>
          <a:p>
            <a:endParaRPr lang="de-DE" sz="2400" dirty="0" smtClean="0">
              <a:latin typeface="Calibri" pitchFamily="34" charset="0"/>
            </a:endParaRPr>
          </a:p>
          <a:p>
            <a:r>
              <a:rPr lang="de-DE" sz="2400" dirty="0" smtClean="0">
                <a:latin typeface="Calibri" pitchFamily="34" charset="0"/>
              </a:rPr>
              <a:t>Ergänzung/Alternative: Erzeugung künstlicher Stadtstrukturen</a:t>
            </a:r>
            <a:endParaRPr lang="de-DE" sz="2400" dirty="0">
              <a:latin typeface="Calibri" pitchFamily="34" charset="0"/>
            </a:endParaRPr>
          </a:p>
        </p:txBody>
      </p:sp>
      <p:sp>
        <p:nvSpPr>
          <p:cNvPr id="9" name="Textfeld 8"/>
          <p:cNvSpPr txBox="1"/>
          <p:nvPr/>
        </p:nvSpPr>
        <p:spPr>
          <a:xfrm>
            <a:off x="309530" y="5715016"/>
            <a:ext cx="8072494" cy="707886"/>
          </a:xfrm>
          <a:prstGeom prst="rect">
            <a:avLst/>
          </a:prstGeom>
          <a:noFill/>
        </p:spPr>
        <p:txBody>
          <a:bodyPr wrap="square" rtlCol="0">
            <a:spAutoFit/>
          </a:bodyPr>
          <a:lstStyle/>
          <a:p>
            <a:r>
              <a:rPr lang="de-DE" dirty="0" smtClean="0"/>
              <a:t>Motiviert durch Landnutzungsmodelle (Zonenmodell, Sektorenmodell, </a:t>
            </a:r>
            <a:r>
              <a:rPr lang="de-DE" dirty="0" err="1" smtClean="0"/>
              <a:t>Mehrkernemodell</a:t>
            </a:r>
            <a:r>
              <a:rPr lang="de-DE" dirty="0" smtClean="0"/>
              <a:t>)</a:t>
            </a:r>
            <a:endParaRPr lang="de-DE" dirty="0"/>
          </a:p>
        </p:txBody>
      </p:sp>
      <p:sp>
        <p:nvSpPr>
          <p:cNvPr id="10" name="Textfeld 9"/>
          <p:cNvSpPr txBox="1"/>
          <p:nvPr/>
        </p:nvSpPr>
        <p:spPr>
          <a:xfrm>
            <a:off x="7667644" y="2285992"/>
            <a:ext cx="1785950" cy="2246769"/>
          </a:xfrm>
          <a:prstGeom prst="rect">
            <a:avLst/>
          </a:prstGeom>
          <a:noFill/>
        </p:spPr>
        <p:txBody>
          <a:bodyPr wrap="square" rtlCol="0">
            <a:spAutoFit/>
          </a:bodyPr>
          <a:lstStyle/>
          <a:p>
            <a:r>
              <a:rPr lang="de-DE" dirty="0" smtClean="0"/>
              <a:t>Verwendung von ArcGIS</a:t>
            </a:r>
          </a:p>
          <a:p>
            <a:r>
              <a:rPr lang="de-DE" dirty="0" smtClean="0"/>
              <a:t>(VBA)</a:t>
            </a:r>
          </a:p>
          <a:p>
            <a:endParaRPr lang="de-DE" dirty="0" smtClean="0"/>
          </a:p>
          <a:p>
            <a:r>
              <a:rPr lang="de-DE" dirty="0" smtClean="0"/>
              <a:t>Jetzt Nutzung von C# oder VB</a:t>
            </a:r>
            <a:endParaRPr lang="de-DE" dirty="0"/>
          </a:p>
        </p:txBody>
      </p:sp>
      <p:sp>
        <p:nvSpPr>
          <p:cNvPr id="11" name="Titel 1"/>
          <p:cNvSpPr>
            <a:spLocks noGrp="1"/>
          </p:cNvSpPr>
          <p:nvPr>
            <p:ph type="title"/>
          </p:nvPr>
        </p:nvSpPr>
        <p:spPr>
          <a:xfrm>
            <a:off x="128588" y="71438"/>
            <a:ext cx="8847137" cy="715962"/>
          </a:xfrm>
        </p:spPr>
        <p:txBody>
          <a:bodyPr/>
          <a:lstStyle/>
          <a:p>
            <a:r>
              <a:rPr lang="de-DE" b="0" dirty="0" smtClean="0">
                <a:latin typeface="Calibri" pitchFamily="34" charset="0"/>
              </a:rPr>
              <a:t>Analyse urbaner Formen</a:t>
            </a:r>
            <a:endParaRPr lang="de-DE"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11</a:t>
            </a:fld>
            <a:endParaRPr lang="de-DE" dirty="0"/>
          </a:p>
        </p:txBody>
      </p:sp>
      <p:sp>
        <p:nvSpPr>
          <p:cNvPr id="6" name="Text Box 24"/>
          <p:cNvSpPr txBox="1">
            <a:spLocks noChangeArrowheads="1"/>
          </p:cNvSpPr>
          <p:nvPr/>
        </p:nvSpPr>
        <p:spPr bwMode="auto">
          <a:xfrm>
            <a:off x="8152891" y="227053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7" name="Rectangle 25"/>
          <p:cNvSpPr>
            <a:spLocks noChangeArrowheads="1"/>
          </p:cNvSpPr>
          <p:nvPr/>
        </p:nvSpPr>
        <p:spPr bwMode="auto">
          <a:xfrm>
            <a:off x="514982" y="2214554"/>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Motivation</a:t>
            </a:r>
            <a:endParaRPr lang="de-DE" b="1" dirty="0">
              <a:solidFill>
                <a:schemeClr val="bg2">
                  <a:lumMod val="60000"/>
                  <a:lumOff val="40000"/>
                </a:schemeClr>
              </a:solidFill>
              <a:latin typeface="Calibri" pitchFamily="34" charset="0"/>
              <a:cs typeface="Calibri" pitchFamily="34" charset="0"/>
            </a:endParaRPr>
          </a:p>
          <a:p>
            <a:pPr>
              <a:lnSpc>
                <a:spcPct val="150000"/>
              </a:lnSpc>
            </a:pPr>
            <a:endParaRPr lang="de-DE" dirty="0">
              <a:solidFill>
                <a:schemeClr val="bg2">
                  <a:lumMod val="60000"/>
                  <a:lumOff val="40000"/>
                </a:schemeClr>
              </a:solidFill>
              <a:latin typeface="Calibri" pitchFamily="34" charset="0"/>
              <a:cs typeface="Calibri" pitchFamily="34" charset="0"/>
            </a:endParaRPr>
          </a:p>
        </p:txBody>
      </p:sp>
      <p:sp>
        <p:nvSpPr>
          <p:cNvPr id="8" name="Line 26"/>
          <p:cNvSpPr>
            <a:spLocks noChangeShapeType="1"/>
          </p:cNvSpPr>
          <p:nvPr/>
        </p:nvSpPr>
        <p:spPr bwMode="auto">
          <a:xfrm>
            <a:off x="490141" y="264318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9" name="Text Box 27"/>
          <p:cNvSpPr txBox="1">
            <a:spLocks noChangeArrowheads="1"/>
          </p:cNvSpPr>
          <p:nvPr/>
        </p:nvSpPr>
        <p:spPr bwMode="auto">
          <a:xfrm>
            <a:off x="8553400" y="2268943"/>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1</a:t>
            </a:r>
          </a:p>
        </p:txBody>
      </p:sp>
      <p:sp>
        <p:nvSpPr>
          <p:cNvPr id="10" name="Text Box 28"/>
          <p:cNvSpPr txBox="1">
            <a:spLocks noChangeArrowheads="1"/>
          </p:cNvSpPr>
          <p:nvPr/>
        </p:nvSpPr>
        <p:spPr bwMode="auto">
          <a:xfrm>
            <a:off x="8152891" y="334210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2" name="Line 30"/>
          <p:cNvSpPr>
            <a:spLocks noChangeShapeType="1"/>
          </p:cNvSpPr>
          <p:nvPr/>
        </p:nvSpPr>
        <p:spPr bwMode="auto">
          <a:xfrm>
            <a:off x="490141" y="3698100"/>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13" name="Text Box 31"/>
          <p:cNvSpPr txBox="1">
            <a:spLocks noChangeArrowheads="1"/>
          </p:cNvSpPr>
          <p:nvPr/>
        </p:nvSpPr>
        <p:spPr bwMode="auto">
          <a:xfrm>
            <a:off x="8553400" y="3340910"/>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3</a:t>
            </a:r>
            <a:endParaRPr lang="de-DE" b="1" dirty="0">
              <a:solidFill>
                <a:schemeClr val="tx1"/>
              </a:solidFill>
              <a:latin typeface="Calibri" pitchFamily="34" charset="0"/>
              <a:cs typeface="Calibri" pitchFamily="34" charset="0"/>
            </a:endParaRPr>
          </a:p>
        </p:txBody>
      </p:sp>
      <p:sp>
        <p:nvSpPr>
          <p:cNvPr id="15" name="Rectangle 33"/>
          <p:cNvSpPr>
            <a:spLocks noChangeArrowheads="1"/>
          </p:cNvSpPr>
          <p:nvPr/>
        </p:nvSpPr>
        <p:spPr bwMode="auto">
          <a:xfrm>
            <a:off x="514982" y="2713855"/>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Analyse urbaner Formen </a:t>
            </a:r>
            <a:endParaRPr lang="de-DE" b="1" dirty="0">
              <a:solidFill>
                <a:schemeClr val="bg2">
                  <a:lumMod val="60000"/>
                  <a:lumOff val="40000"/>
                </a:schemeClr>
              </a:solidFill>
              <a:latin typeface="Calibri" pitchFamily="34" charset="0"/>
              <a:cs typeface="Calibri" pitchFamily="34" charset="0"/>
            </a:endParaRPr>
          </a:p>
        </p:txBody>
      </p:sp>
      <p:sp>
        <p:nvSpPr>
          <p:cNvPr id="18" name="Text Box 36"/>
          <p:cNvSpPr txBox="1">
            <a:spLocks noChangeArrowheads="1"/>
          </p:cNvSpPr>
          <p:nvPr/>
        </p:nvSpPr>
        <p:spPr bwMode="auto">
          <a:xfrm>
            <a:off x="8152891" y="2785691"/>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9" name="Line 38"/>
          <p:cNvSpPr>
            <a:spLocks noChangeShapeType="1"/>
          </p:cNvSpPr>
          <p:nvPr/>
        </p:nvSpPr>
        <p:spPr bwMode="auto">
          <a:xfrm>
            <a:off x="490141" y="3142485"/>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0" name="Text Box 39"/>
          <p:cNvSpPr txBox="1">
            <a:spLocks noChangeArrowheads="1"/>
          </p:cNvSpPr>
          <p:nvPr/>
        </p:nvSpPr>
        <p:spPr bwMode="auto">
          <a:xfrm>
            <a:off x="8553400" y="2785295"/>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2</a:t>
            </a:r>
            <a:endParaRPr lang="de-DE" b="1" dirty="0">
              <a:solidFill>
                <a:schemeClr val="bg2">
                  <a:lumMod val="60000"/>
                  <a:lumOff val="40000"/>
                </a:schemeClr>
              </a:solidFill>
              <a:latin typeface="Calibri" pitchFamily="34" charset="0"/>
              <a:cs typeface="Calibri" pitchFamily="34" charset="0"/>
            </a:endParaRPr>
          </a:p>
        </p:txBody>
      </p:sp>
      <p:sp>
        <p:nvSpPr>
          <p:cNvPr id="25" name="Rectangle 29"/>
          <p:cNvSpPr>
            <a:spLocks noChangeArrowheads="1"/>
          </p:cNvSpPr>
          <p:nvPr/>
        </p:nvSpPr>
        <p:spPr bwMode="auto">
          <a:xfrm>
            <a:off x="514982" y="3269472"/>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Zeitgeographie - GIS</a:t>
            </a:r>
            <a:endParaRPr lang="de-DE" b="1" dirty="0">
              <a:solidFill>
                <a:schemeClr val="tx1"/>
              </a:solidFill>
              <a:latin typeface="Calibri" pitchFamily="34" charset="0"/>
              <a:cs typeface="Calibri" pitchFamily="34" charset="0"/>
            </a:endParaRPr>
          </a:p>
        </p:txBody>
      </p:sp>
      <p:sp>
        <p:nvSpPr>
          <p:cNvPr id="16" name="Text Box 28"/>
          <p:cNvSpPr txBox="1">
            <a:spLocks noChangeArrowheads="1"/>
          </p:cNvSpPr>
          <p:nvPr/>
        </p:nvSpPr>
        <p:spPr bwMode="auto">
          <a:xfrm>
            <a:off x="8151845" y="3876264"/>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7" name="Line 30"/>
          <p:cNvSpPr>
            <a:spLocks noChangeShapeType="1"/>
          </p:cNvSpPr>
          <p:nvPr/>
        </p:nvSpPr>
        <p:spPr bwMode="auto">
          <a:xfrm>
            <a:off x="489095" y="4286256"/>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1" name="Text Box 31"/>
          <p:cNvSpPr txBox="1">
            <a:spLocks noChangeArrowheads="1"/>
          </p:cNvSpPr>
          <p:nvPr/>
        </p:nvSpPr>
        <p:spPr bwMode="auto">
          <a:xfrm>
            <a:off x="8552354" y="3875074"/>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4</a:t>
            </a:r>
            <a:endParaRPr lang="de-DE" b="1" dirty="0">
              <a:solidFill>
                <a:schemeClr val="bg2">
                  <a:lumMod val="60000"/>
                  <a:lumOff val="40000"/>
                </a:schemeClr>
              </a:solidFill>
              <a:latin typeface="Calibri" pitchFamily="34" charset="0"/>
              <a:cs typeface="Calibri" pitchFamily="34" charset="0"/>
            </a:endParaRPr>
          </a:p>
        </p:txBody>
      </p:sp>
      <p:sp>
        <p:nvSpPr>
          <p:cNvPr id="22" name="Rectangle 29"/>
          <p:cNvSpPr>
            <a:spLocks noChangeArrowheads="1"/>
          </p:cNvSpPr>
          <p:nvPr/>
        </p:nvSpPr>
        <p:spPr bwMode="auto">
          <a:xfrm>
            <a:off x="513936" y="3819531"/>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Modellierung / Simulation</a:t>
            </a:r>
            <a:endParaRPr lang="de-DE" b="1" dirty="0">
              <a:solidFill>
                <a:schemeClr val="bg2">
                  <a:lumMod val="60000"/>
                  <a:lumOff val="40000"/>
                </a:schemeClr>
              </a:solidFill>
              <a:latin typeface="Calibri" pitchFamily="34" charset="0"/>
              <a:cs typeface="Calibri" pitchFamily="34" charset="0"/>
            </a:endParaRPr>
          </a:p>
        </p:txBody>
      </p:sp>
      <p:sp>
        <p:nvSpPr>
          <p:cNvPr id="23" name="Text Box 28"/>
          <p:cNvSpPr txBox="1">
            <a:spLocks noChangeArrowheads="1"/>
          </p:cNvSpPr>
          <p:nvPr/>
        </p:nvSpPr>
        <p:spPr bwMode="auto">
          <a:xfrm>
            <a:off x="8151845" y="4430322"/>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24" name="Line 30"/>
          <p:cNvSpPr>
            <a:spLocks noChangeShapeType="1"/>
          </p:cNvSpPr>
          <p:nvPr/>
        </p:nvSpPr>
        <p:spPr bwMode="auto">
          <a:xfrm>
            <a:off x="489095" y="478632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6" name="Text Box 31"/>
          <p:cNvSpPr txBox="1">
            <a:spLocks noChangeArrowheads="1"/>
          </p:cNvSpPr>
          <p:nvPr/>
        </p:nvSpPr>
        <p:spPr bwMode="auto">
          <a:xfrm>
            <a:off x="8552354" y="4429132"/>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5</a:t>
            </a:r>
            <a:endParaRPr lang="de-DE" b="1" dirty="0">
              <a:solidFill>
                <a:schemeClr val="bg2">
                  <a:lumMod val="60000"/>
                  <a:lumOff val="40000"/>
                </a:schemeClr>
              </a:solidFill>
              <a:latin typeface="Calibri" pitchFamily="34" charset="0"/>
              <a:cs typeface="Calibri" pitchFamily="34" charset="0"/>
            </a:endParaRPr>
          </a:p>
        </p:txBody>
      </p:sp>
      <p:sp>
        <p:nvSpPr>
          <p:cNvPr id="27" name="Rectangle 29"/>
          <p:cNvSpPr>
            <a:spLocks noChangeArrowheads="1"/>
          </p:cNvSpPr>
          <p:nvPr/>
        </p:nvSpPr>
        <p:spPr bwMode="auto">
          <a:xfrm>
            <a:off x="513936" y="4357694"/>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Fazit</a:t>
            </a:r>
            <a:endParaRPr lang="de-DE" b="1" dirty="0">
              <a:solidFill>
                <a:schemeClr val="bg2">
                  <a:lumMod val="60000"/>
                  <a:lumOff val="40000"/>
                </a:schemeClr>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12</a:t>
            </a:fld>
            <a:endParaRPr lang="de-DE" dirty="0"/>
          </a:p>
        </p:txBody>
      </p:sp>
      <p:sp>
        <p:nvSpPr>
          <p:cNvPr id="7" name="Textfeld 6"/>
          <p:cNvSpPr txBox="1"/>
          <p:nvPr/>
        </p:nvSpPr>
        <p:spPr>
          <a:xfrm>
            <a:off x="1809728" y="1500174"/>
            <a:ext cx="5715040" cy="4893647"/>
          </a:xfrm>
          <a:prstGeom prst="rect">
            <a:avLst/>
          </a:prstGeom>
          <a:noFill/>
        </p:spPr>
        <p:txBody>
          <a:bodyPr wrap="square" rtlCol="0">
            <a:spAutoFit/>
          </a:bodyPr>
          <a:lstStyle/>
          <a:p>
            <a:r>
              <a:rPr lang="de-DE" sz="2400" b="1" dirty="0" smtClean="0">
                <a:latin typeface="Calibri" pitchFamily="34" charset="0"/>
              </a:rPr>
              <a:t>Zeitliche Energienachfrage – wichtig für:</a:t>
            </a:r>
          </a:p>
          <a:p>
            <a:endParaRPr lang="de-DE" sz="2400" dirty="0" smtClean="0">
              <a:latin typeface="Calibri" pitchFamily="34" charset="0"/>
            </a:endParaRPr>
          </a:p>
          <a:p>
            <a:r>
              <a:rPr lang="de-DE" sz="2400" dirty="0" smtClean="0">
                <a:latin typeface="Calibri" pitchFamily="34" charset="0"/>
              </a:rPr>
              <a:t>Lastmanagement</a:t>
            </a:r>
          </a:p>
          <a:p>
            <a:endParaRPr lang="de-DE" sz="2400" dirty="0" smtClean="0">
              <a:latin typeface="Calibri" pitchFamily="34" charset="0"/>
            </a:endParaRPr>
          </a:p>
          <a:p>
            <a:r>
              <a:rPr lang="de-DE" sz="2400" dirty="0" err="1" smtClean="0">
                <a:latin typeface="Calibri" pitchFamily="34" charset="0"/>
              </a:rPr>
              <a:t>Vehicle</a:t>
            </a:r>
            <a:r>
              <a:rPr lang="de-DE" sz="2400" dirty="0" smtClean="0">
                <a:latin typeface="Calibri" pitchFamily="34" charset="0"/>
              </a:rPr>
              <a:t> </a:t>
            </a:r>
            <a:r>
              <a:rPr lang="de-DE" sz="2400" dirty="0" err="1" smtClean="0">
                <a:latin typeface="Calibri" pitchFamily="34" charset="0"/>
              </a:rPr>
              <a:t>to</a:t>
            </a:r>
            <a:r>
              <a:rPr lang="de-DE" sz="2400" dirty="0" smtClean="0">
                <a:latin typeface="Calibri" pitchFamily="34" charset="0"/>
              </a:rPr>
              <a:t> </a:t>
            </a:r>
            <a:r>
              <a:rPr lang="de-DE" sz="2400" dirty="0" err="1" smtClean="0">
                <a:latin typeface="Calibri" pitchFamily="34" charset="0"/>
              </a:rPr>
              <a:t>grid</a:t>
            </a:r>
            <a:endParaRPr lang="de-DE" sz="2400" dirty="0" smtClean="0">
              <a:latin typeface="Calibri" pitchFamily="34" charset="0"/>
            </a:endParaRPr>
          </a:p>
          <a:p>
            <a:endParaRPr lang="de-DE" sz="2400" dirty="0" smtClean="0">
              <a:latin typeface="Calibri" pitchFamily="34" charset="0"/>
            </a:endParaRPr>
          </a:p>
          <a:p>
            <a:r>
              <a:rPr lang="de-DE" sz="2400" dirty="0" smtClean="0">
                <a:latin typeface="Calibri" pitchFamily="34" charset="0"/>
              </a:rPr>
              <a:t>Ladeinfrastruktur</a:t>
            </a:r>
          </a:p>
          <a:p>
            <a:endParaRPr lang="de-DE" sz="2400" dirty="0" smtClean="0">
              <a:latin typeface="Calibri" pitchFamily="34" charset="0"/>
            </a:endParaRPr>
          </a:p>
          <a:p>
            <a:r>
              <a:rPr lang="de-DE" sz="2400" dirty="0" smtClean="0">
                <a:latin typeface="Calibri" pitchFamily="34" charset="0"/>
              </a:rPr>
              <a:t>Virtuelle Kraftwerke</a:t>
            </a:r>
          </a:p>
          <a:p>
            <a:endParaRPr lang="de-DE" sz="2400" dirty="0" smtClean="0">
              <a:latin typeface="Calibri" pitchFamily="34" charset="0"/>
            </a:endParaRPr>
          </a:p>
          <a:p>
            <a:r>
              <a:rPr lang="de-DE" sz="2400" dirty="0" smtClean="0">
                <a:latin typeface="Calibri" pitchFamily="34" charset="0"/>
              </a:rPr>
              <a:t>Energiespeicher</a:t>
            </a:r>
          </a:p>
          <a:p>
            <a:endParaRPr lang="de-DE" sz="2400" dirty="0" smtClean="0">
              <a:latin typeface="Calibri" pitchFamily="34" charset="0"/>
            </a:endParaRPr>
          </a:p>
          <a:p>
            <a:endParaRPr lang="de-DE" sz="2400" dirty="0">
              <a:latin typeface="Calibri" pitchFamily="34" charset="0"/>
            </a:endParaRPr>
          </a:p>
        </p:txBody>
      </p:sp>
      <p:sp>
        <p:nvSpPr>
          <p:cNvPr id="6" name="Titel 1"/>
          <p:cNvSpPr>
            <a:spLocks noGrp="1"/>
          </p:cNvSpPr>
          <p:nvPr>
            <p:ph type="title"/>
          </p:nvPr>
        </p:nvSpPr>
        <p:spPr>
          <a:xfrm>
            <a:off x="128588" y="71438"/>
            <a:ext cx="8847137" cy="715962"/>
          </a:xfrm>
        </p:spPr>
        <p:txBody>
          <a:bodyPr/>
          <a:lstStyle/>
          <a:p>
            <a:r>
              <a:rPr lang="de-DE" b="0" dirty="0" smtClean="0">
                <a:latin typeface="Calibri" pitchFamily="34" charset="0"/>
              </a:rPr>
              <a:t>Zeitgeographie - GIS </a:t>
            </a:r>
            <a:endParaRPr lang="de-DE"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13</a:t>
            </a:fld>
            <a:endParaRPr lang="de-DE" dirty="0"/>
          </a:p>
        </p:txBody>
      </p:sp>
      <p:pic>
        <p:nvPicPr>
          <p:cNvPr id="2050" name="Picture 2"/>
          <p:cNvPicPr>
            <a:picLocks noChangeAspect="1" noChangeArrowheads="1"/>
          </p:cNvPicPr>
          <p:nvPr/>
        </p:nvPicPr>
        <p:blipFill>
          <a:blip r:embed="rId2"/>
          <a:srcRect/>
          <a:stretch>
            <a:fillRect/>
          </a:stretch>
        </p:blipFill>
        <p:spPr bwMode="auto">
          <a:xfrm>
            <a:off x="1095348" y="2314510"/>
            <a:ext cx="7286676" cy="2143140"/>
          </a:xfrm>
          <a:prstGeom prst="rect">
            <a:avLst/>
          </a:prstGeom>
          <a:noFill/>
          <a:ln w="9525">
            <a:noFill/>
            <a:miter lim="800000"/>
            <a:headEnd/>
            <a:tailEnd/>
          </a:ln>
          <a:effectLst/>
        </p:spPr>
      </p:pic>
      <p:sp>
        <p:nvSpPr>
          <p:cNvPr id="7" name="Textfeld 6"/>
          <p:cNvSpPr txBox="1"/>
          <p:nvPr/>
        </p:nvSpPr>
        <p:spPr>
          <a:xfrm>
            <a:off x="1595414" y="4529088"/>
            <a:ext cx="2643206" cy="276999"/>
          </a:xfrm>
          <a:prstGeom prst="rect">
            <a:avLst/>
          </a:prstGeom>
          <a:noFill/>
        </p:spPr>
        <p:txBody>
          <a:bodyPr wrap="square" rtlCol="0">
            <a:spAutoFit/>
          </a:bodyPr>
          <a:lstStyle/>
          <a:p>
            <a:r>
              <a:rPr lang="de-DE" sz="1200" dirty="0" smtClean="0">
                <a:latin typeface="Calibri" pitchFamily="34" charset="0"/>
              </a:rPr>
              <a:t>Shaw, </a:t>
            </a:r>
            <a:r>
              <a:rPr lang="de-DE" sz="1200" dirty="0" err="1" smtClean="0">
                <a:latin typeface="Calibri" pitchFamily="34" charset="0"/>
              </a:rPr>
              <a:t>Yu</a:t>
            </a:r>
            <a:r>
              <a:rPr lang="de-DE" sz="1200" dirty="0" smtClean="0">
                <a:latin typeface="Calibri" pitchFamily="34" charset="0"/>
              </a:rPr>
              <a:t> (2009)</a:t>
            </a:r>
            <a:endParaRPr lang="de-DE" sz="1200" dirty="0">
              <a:latin typeface="Calibri" pitchFamily="34" charset="0"/>
            </a:endParaRPr>
          </a:p>
        </p:txBody>
      </p:sp>
      <p:sp>
        <p:nvSpPr>
          <p:cNvPr id="6" name="Textfeld 5"/>
          <p:cNvSpPr txBox="1"/>
          <p:nvPr/>
        </p:nvSpPr>
        <p:spPr>
          <a:xfrm>
            <a:off x="809596" y="1220916"/>
            <a:ext cx="5643602" cy="830997"/>
          </a:xfrm>
          <a:prstGeom prst="rect">
            <a:avLst/>
          </a:prstGeom>
          <a:noFill/>
        </p:spPr>
        <p:txBody>
          <a:bodyPr wrap="square" rtlCol="0">
            <a:spAutoFit/>
          </a:bodyPr>
          <a:lstStyle/>
          <a:p>
            <a:r>
              <a:rPr lang="de-DE" sz="2400" dirty="0" smtClean="0">
                <a:latin typeface="Calibri" pitchFamily="34" charset="0"/>
              </a:rPr>
              <a:t>Zeitgeographie von </a:t>
            </a:r>
            <a:r>
              <a:rPr lang="de-DE" sz="2400" dirty="0" err="1" smtClean="0">
                <a:latin typeface="Calibri" pitchFamily="34" charset="0"/>
              </a:rPr>
              <a:t>Hägerstrand</a:t>
            </a:r>
            <a:r>
              <a:rPr lang="de-DE" sz="2400" dirty="0" smtClean="0">
                <a:latin typeface="Calibri" pitchFamily="34" charset="0"/>
              </a:rPr>
              <a:t> </a:t>
            </a:r>
          </a:p>
          <a:p>
            <a:r>
              <a:rPr lang="de-DE" sz="2400" dirty="0" smtClean="0">
                <a:latin typeface="Calibri" pitchFamily="34" charset="0"/>
              </a:rPr>
              <a:t>(theoretischer Hintergrund)</a:t>
            </a:r>
            <a:endParaRPr lang="de-DE" sz="2400" dirty="0">
              <a:latin typeface="Calibri" pitchFamily="34" charset="0"/>
            </a:endParaRPr>
          </a:p>
        </p:txBody>
      </p:sp>
      <p:sp>
        <p:nvSpPr>
          <p:cNvPr id="8" name="Titel 1"/>
          <p:cNvSpPr>
            <a:spLocks noGrp="1"/>
          </p:cNvSpPr>
          <p:nvPr>
            <p:ph type="title"/>
          </p:nvPr>
        </p:nvSpPr>
        <p:spPr>
          <a:xfrm>
            <a:off x="128588" y="71438"/>
            <a:ext cx="8847137" cy="715962"/>
          </a:xfrm>
        </p:spPr>
        <p:txBody>
          <a:bodyPr/>
          <a:lstStyle/>
          <a:p>
            <a:r>
              <a:rPr lang="de-DE" b="0" dirty="0" smtClean="0">
                <a:latin typeface="Calibri" pitchFamily="34" charset="0"/>
              </a:rPr>
              <a:t>Zeitgeographie - GIS </a:t>
            </a:r>
            <a:endParaRPr lang="de-DE"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14</a:t>
            </a:fld>
            <a:endParaRPr lang="de-DE" dirty="0"/>
          </a:p>
        </p:txBody>
      </p:sp>
      <p:pic>
        <p:nvPicPr>
          <p:cNvPr id="4098" name="Picture 2"/>
          <p:cNvPicPr>
            <a:picLocks noChangeAspect="1" noChangeArrowheads="1"/>
          </p:cNvPicPr>
          <p:nvPr/>
        </p:nvPicPr>
        <p:blipFill>
          <a:blip r:embed="rId2"/>
          <a:srcRect/>
          <a:stretch>
            <a:fillRect/>
          </a:stretch>
        </p:blipFill>
        <p:spPr bwMode="auto">
          <a:xfrm rot="16200000">
            <a:off x="1158626" y="293888"/>
            <a:ext cx="4786346" cy="6341660"/>
          </a:xfrm>
          <a:prstGeom prst="rect">
            <a:avLst/>
          </a:prstGeom>
          <a:noFill/>
          <a:ln w="9525">
            <a:noFill/>
            <a:miter lim="800000"/>
            <a:headEnd/>
            <a:tailEnd/>
          </a:ln>
          <a:effectLst/>
        </p:spPr>
      </p:pic>
      <p:sp>
        <p:nvSpPr>
          <p:cNvPr id="8" name="Textfeld 7"/>
          <p:cNvSpPr txBox="1"/>
          <p:nvPr/>
        </p:nvSpPr>
        <p:spPr>
          <a:xfrm>
            <a:off x="738159" y="5857892"/>
            <a:ext cx="2643206" cy="276999"/>
          </a:xfrm>
          <a:prstGeom prst="rect">
            <a:avLst/>
          </a:prstGeom>
          <a:noFill/>
        </p:spPr>
        <p:txBody>
          <a:bodyPr wrap="square" rtlCol="0">
            <a:spAutoFit/>
          </a:bodyPr>
          <a:lstStyle/>
          <a:p>
            <a:r>
              <a:rPr lang="de-DE" sz="1200" dirty="0" smtClean="0">
                <a:latin typeface="Calibri" pitchFamily="34" charset="0"/>
              </a:rPr>
              <a:t>Kwan(2002)</a:t>
            </a:r>
            <a:endParaRPr lang="de-DE" sz="1200" dirty="0">
              <a:latin typeface="Calibri" pitchFamily="34" charset="0"/>
            </a:endParaRPr>
          </a:p>
        </p:txBody>
      </p:sp>
      <p:sp>
        <p:nvSpPr>
          <p:cNvPr id="6" name="Textfeld 5"/>
          <p:cNvSpPr txBox="1"/>
          <p:nvPr/>
        </p:nvSpPr>
        <p:spPr>
          <a:xfrm>
            <a:off x="6810388" y="2357430"/>
            <a:ext cx="2714644" cy="2308324"/>
          </a:xfrm>
          <a:prstGeom prst="rect">
            <a:avLst/>
          </a:prstGeom>
          <a:noFill/>
        </p:spPr>
        <p:txBody>
          <a:bodyPr wrap="square" rtlCol="0">
            <a:spAutoFit/>
          </a:bodyPr>
          <a:lstStyle/>
          <a:p>
            <a:pPr algn="just"/>
            <a:r>
              <a:rPr lang="de-DE" sz="2400" dirty="0" smtClean="0">
                <a:latin typeface="Calibri" pitchFamily="34" charset="0"/>
              </a:rPr>
              <a:t>Theoretischer Bezug zur Wahrnehmungs-</a:t>
            </a:r>
            <a:r>
              <a:rPr lang="de-DE" sz="2400" dirty="0" err="1" smtClean="0">
                <a:latin typeface="Calibri" pitchFamily="34" charset="0"/>
              </a:rPr>
              <a:t>geographie</a:t>
            </a:r>
            <a:r>
              <a:rPr lang="de-DE" sz="2400" dirty="0" smtClean="0">
                <a:latin typeface="Calibri" pitchFamily="34" charset="0"/>
              </a:rPr>
              <a:t>, handlungs-zentrierten Geographie,…</a:t>
            </a:r>
            <a:endParaRPr lang="de-DE" sz="2400" dirty="0">
              <a:latin typeface="Calibri" pitchFamily="34" charset="0"/>
            </a:endParaRPr>
          </a:p>
        </p:txBody>
      </p:sp>
      <p:sp>
        <p:nvSpPr>
          <p:cNvPr id="9" name="Textfeld 8"/>
          <p:cNvSpPr txBox="1"/>
          <p:nvPr/>
        </p:nvSpPr>
        <p:spPr>
          <a:xfrm>
            <a:off x="6810388" y="1285860"/>
            <a:ext cx="2643206" cy="400110"/>
          </a:xfrm>
          <a:prstGeom prst="rect">
            <a:avLst/>
          </a:prstGeom>
          <a:noFill/>
        </p:spPr>
        <p:txBody>
          <a:bodyPr wrap="square" rtlCol="0">
            <a:spAutoFit/>
          </a:bodyPr>
          <a:lstStyle/>
          <a:p>
            <a:endParaRPr lang="de-DE" dirty="0"/>
          </a:p>
        </p:txBody>
      </p:sp>
      <p:sp>
        <p:nvSpPr>
          <p:cNvPr id="10" name="Textfeld 9"/>
          <p:cNvSpPr txBox="1"/>
          <p:nvPr/>
        </p:nvSpPr>
        <p:spPr>
          <a:xfrm>
            <a:off x="6810388" y="1240681"/>
            <a:ext cx="2428892" cy="830997"/>
          </a:xfrm>
          <a:prstGeom prst="rect">
            <a:avLst/>
          </a:prstGeom>
          <a:noFill/>
        </p:spPr>
        <p:txBody>
          <a:bodyPr wrap="square" rtlCol="0">
            <a:spAutoFit/>
          </a:bodyPr>
          <a:lstStyle/>
          <a:p>
            <a:r>
              <a:rPr lang="de-DE" sz="2400" b="1" dirty="0" smtClean="0">
                <a:latin typeface="Calibri" pitchFamily="34" charset="0"/>
              </a:rPr>
              <a:t>Zeitgeographie</a:t>
            </a:r>
          </a:p>
          <a:p>
            <a:r>
              <a:rPr lang="de-DE" sz="2400" dirty="0" smtClean="0">
                <a:latin typeface="Calibri" pitchFamily="34" charset="0"/>
              </a:rPr>
              <a:t>Raum-Zeit-Pfade</a:t>
            </a:r>
            <a:endParaRPr lang="de-DE" sz="2400" dirty="0"/>
          </a:p>
        </p:txBody>
      </p:sp>
      <p:sp>
        <p:nvSpPr>
          <p:cNvPr id="11" name="Textfeld 10"/>
          <p:cNvSpPr txBox="1"/>
          <p:nvPr/>
        </p:nvSpPr>
        <p:spPr>
          <a:xfrm>
            <a:off x="5167314" y="5143512"/>
            <a:ext cx="4500594" cy="1200329"/>
          </a:xfrm>
          <a:prstGeom prst="rect">
            <a:avLst/>
          </a:prstGeom>
          <a:noFill/>
        </p:spPr>
        <p:txBody>
          <a:bodyPr wrap="square" rtlCol="0">
            <a:spAutoFit/>
          </a:bodyPr>
          <a:lstStyle/>
          <a:p>
            <a:r>
              <a:rPr lang="de-DE" dirty="0" smtClean="0"/>
              <a:t>ArcGIS 9.3 Erweiterung</a:t>
            </a:r>
          </a:p>
          <a:p>
            <a:r>
              <a:rPr lang="de-DE" dirty="0" smtClean="0"/>
              <a:t>Time-</a:t>
            </a:r>
            <a:r>
              <a:rPr lang="de-DE" dirty="0" err="1" smtClean="0"/>
              <a:t>Geographic</a:t>
            </a:r>
            <a:r>
              <a:rPr lang="de-DE" dirty="0" smtClean="0"/>
              <a:t> Framework Tools</a:t>
            </a:r>
          </a:p>
          <a:p>
            <a:r>
              <a:rPr lang="de-DE" sz="1600" dirty="0" smtClean="0">
                <a:latin typeface="Calibri" pitchFamily="34" charset="0"/>
              </a:rPr>
              <a:t>(http://web.utk.edu/~sshaw/NSF-Project-Website/download.htm)</a:t>
            </a:r>
            <a:endParaRPr lang="de-DE" sz="1600" dirty="0">
              <a:latin typeface="Calibri" pitchFamily="34" charset="0"/>
            </a:endParaRPr>
          </a:p>
        </p:txBody>
      </p:sp>
      <p:sp>
        <p:nvSpPr>
          <p:cNvPr id="14" name="Titel 1"/>
          <p:cNvSpPr>
            <a:spLocks noGrp="1"/>
          </p:cNvSpPr>
          <p:nvPr>
            <p:ph type="title"/>
          </p:nvPr>
        </p:nvSpPr>
        <p:spPr>
          <a:xfrm>
            <a:off x="128588" y="71438"/>
            <a:ext cx="8847137" cy="715962"/>
          </a:xfrm>
        </p:spPr>
        <p:txBody>
          <a:bodyPr/>
          <a:lstStyle/>
          <a:p>
            <a:r>
              <a:rPr lang="de-DE" b="0" dirty="0" smtClean="0">
                <a:latin typeface="Calibri" pitchFamily="34" charset="0"/>
              </a:rPr>
              <a:t>Zeitgeographie - GIS </a:t>
            </a:r>
            <a:endParaRPr lang="de-DE"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15</a:t>
            </a:fld>
            <a:endParaRPr lang="de-DE" dirty="0"/>
          </a:p>
        </p:txBody>
      </p:sp>
      <p:pic>
        <p:nvPicPr>
          <p:cNvPr id="3074" name="Picture 2"/>
          <p:cNvPicPr>
            <a:picLocks noChangeAspect="1" noChangeArrowheads="1"/>
          </p:cNvPicPr>
          <p:nvPr/>
        </p:nvPicPr>
        <p:blipFill>
          <a:blip r:embed="rId2"/>
          <a:srcRect/>
          <a:stretch>
            <a:fillRect/>
          </a:stretch>
        </p:blipFill>
        <p:spPr bwMode="auto">
          <a:xfrm rot="16200000">
            <a:off x="2275837" y="-466132"/>
            <a:ext cx="3857653" cy="7647390"/>
          </a:xfrm>
          <a:prstGeom prst="rect">
            <a:avLst/>
          </a:prstGeom>
          <a:noFill/>
          <a:ln w="9525">
            <a:noFill/>
            <a:miter lim="800000"/>
            <a:headEnd/>
            <a:tailEnd/>
          </a:ln>
          <a:effectLst/>
        </p:spPr>
      </p:pic>
      <p:sp>
        <p:nvSpPr>
          <p:cNvPr id="7" name="Textfeld 6"/>
          <p:cNvSpPr txBox="1"/>
          <p:nvPr/>
        </p:nvSpPr>
        <p:spPr>
          <a:xfrm>
            <a:off x="738157" y="5286388"/>
            <a:ext cx="2643206" cy="276999"/>
          </a:xfrm>
          <a:prstGeom prst="rect">
            <a:avLst/>
          </a:prstGeom>
          <a:noFill/>
        </p:spPr>
        <p:txBody>
          <a:bodyPr wrap="square" rtlCol="0">
            <a:spAutoFit/>
          </a:bodyPr>
          <a:lstStyle/>
          <a:p>
            <a:r>
              <a:rPr lang="de-DE" sz="1200" dirty="0" smtClean="0">
                <a:latin typeface="Calibri" pitchFamily="34" charset="0"/>
              </a:rPr>
              <a:t>Faller (2001)</a:t>
            </a:r>
            <a:endParaRPr lang="de-DE" sz="1200" dirty="0">
              <a:latin typeface="Calibri" pitchFamily="34" charset="0"/>
            </a:endParaRPr>
          </a:p>
        </p:txBody>
      </p:sp>
      <p:sp>
        <p:nvSpPr>
          <p:cNvPr id="8" name="Textfeld 7"/>
          <p:cNvSpPr txBox="1"/>
          <p:nvPr/>
        </p:nvSpPr>
        <p:spPr>
          <a:xfrm>
            <a:off x="738158" y="1038509"/>
            <a:ext cx="6572296" cy="461665"/>
          </a:xfrm>
          <a:prstGeom prst="rect">
            <a:avLst/>
          </a:prstGeom>
          <a:noFill/>
        </p:spPr>
        <p:txBody>
          <a:bodyPr wrap="square" rtlCol="0">
            <a:spAutoFit/>
          </a:bodyPr>
          <a:lstStyle/>
          <a:p>
            <a:r>
              <a:rPr lang="de-DE" sz="2400" dirty="0" smtClean="0">
                <a:latin typeface="Calibri" pitchFamily="34" charset="0"/>
              </a:rPr>
              <a:t>Nutzung einer U-Bahn Station im Tagesverlauf</a:t>
            </a:r>
            <a:endParaRPr lang="de-DE" sz="2400" dirty="0">
              <a:latin typeface="Calibri" pitchFamily="34" charset="0"/>
            </a:endParaRPr>
          </a:p>
        </p:txBody>
      </p:sp>
      <p:sp>
        <p:nvSpPr>
          <p:cNvPr id="9" name="Titel 1"/>
          <p:cNvSpPr>
            <a:spLocks noGrp="1"/>
          </p:cNvSpPr>
          <p:nvPr>
            <p:ph type="title"/>
          </p:nvPr>
        </p:nvSpPr>
        <p:spPr>
          <a:xfrm>
            <a:off x="128588" y="71438"/>
            <a:ext cx="8847137" cy="715962"/>
          </a:xfrm>
        </p:spPr>
        <p:txBody>
          <a:bodyPr/>
          <a:lstStyle/>
          <a:p>
            <a:r>
              <a:rPr lang="de-DE" b="0" dirty="0" smtClean="0">
                <a:latin typeface="Calibri" pitchFamily="34" charset="0"/>
              </a:rPr>
              <a:t>Zeitgeographie - GIS </a:t>
            </a:r>
            <a:endParaRPr lang="de-DE"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16</a:t>
            </a:fld>
            <a:endParaRPr lang="de-DE" dirty="0"/>
          </a:p>
        </p:txBody>
      </p:sp>
      <p:pic>
        <p:nvPicPr>
          <p:cNvPr id="6" name="Picture 2"/>
          <p:cNvPicPr>
            <a:picLocks noChangeAspect="1" noChangeArrowheads="1"/>
          </p:cNvPicPr>
          <p:nvPr/>
        </p:nvPicPr>
        <p:blipFill>
          <a:blip r:embed="rId2"/>
          <a:srcRect/>
          <a:stretch>
            <a:fillRect/>
          </a:stretch>
        </p:blipFill>
        <p:spPr bwMode="auto">
          <a:xfrm>
            <a:off x="549492" y="1651804"/>
            <a:ext cx="5671038" cy="4410075"/>
          </a:xfrm>
          <a:prstGeom prst="rect">
            <a:avLst/>
          </a:prstGeom>
          <a:noFill/>
          <a:ln w="9525">
            <a:noFill/>
            <a:miter lim="800000"/>
            <a:headEnd/>
            <a:tailEnd/>
          </a:ln>
          <a:effectLst/>
        </p:spPr>
      </p:pic>
      <p:sp>
        <p:nvSpPr>
          <p:cNvPr id="7" name="Textfeld 6"/>
          <p:cNvSpPr txBox="1"/>
          <p:nvPr/>
        </p:nvSpPr>
        <p:spPr>
          <a:xfrm>
            <a:off x="549491" y="6080959"/>
            <a:ext cx="2439882" cy="276999"/>
          </a:xfrm>
          <a:prstGeom prst="rect">
            <a:avLst/>
          </a:prstGeom>
          <a:noFill/>
        </p:spPr>
        <p:txBody>
          <a:bodyPr wrap="square" rtlCol="0">
            <a:spAutoFit/>
          </a:bodyPr>
          <a:lstStyle/>
          <a:p>
            <a:r>
              <a:rPr lang="de-DE" sz="1200" dirty="0" smtClean="0">
                <a:latin typeface="Calibri" pitchFamily="34" charset="0"/>
              </a:rPr>
              <a:t>Pohl (2010)</a:t>
            </a:r>
            <a:endParaRPr lang="de-DE" sz="1200" dirty="0">
              <a:latin typeface="Calibri" pitchFamily="34" charset="0"/>
            </a:endParaRPr>
          </a:p>
        </p:txBody>
      </p:sp>
      <p:sp>
        <p:nvSpPr>
          <p:cNvPr id="8" name="Textfeld 7"/>
          <p:cNvSpPr txBox="1"/>
          <p:nvPr/>
        </p:nvSpPr>
        <p:spPr>
          <a:xfrm>
            <a:off x="523844" y="1142984"/>
            <a:ext cx="5608802" cy="461665"/>
          </a:xfrm>
          <a:prstGeom prst="rect">
            <a:avLst/>
          </a:prstGeom>
          <a:noFill/>
        </p:spPr>
        <p:txBody>
          <a:bodyPr wrap="square" rtlCol="0">
            <a:spAutoFit/>
          </a:bodyPr>
          <a:lstStyle/>
          <a:p>
            <a:r>
              <a:rPr lang="de-DE" sz="2400" dirty="0" smtClean="0">
                <a:latin typeface="Calibri" pitchFamily="34" charset="0"/>
              </a:rPr>
              <a:t>Abbildung lokaler Aktivitätsrhythmen</a:t>
            </a:r>
            <a:endParaRPr lang="de-DE" sz="2400" dirty="0">
              <a:latin typeface="Calibri" pitchFamily="34" charset="0"/>
            </a:endParaRPr>
          </a:p>
        </p:txBody>
      </p:sp>
      <p:sp>
        <p:nvSpPr>
          <p:cNvPr id="9" name="Textfeld 8"/>
          <p:cNvSpPr txBox="1"/>
          <p:nvPr/>
        </p:nvSpPr>
        <p:spPr>
          <a:xfrm>
            <a:off x="6453198" y="1643050"/>
            <a:ext cx="3143272" cy="2308324"/>
          </a:xfrm>
          <a:prstGeom prst="rect">
            <a:avLst/>
          </a:prstGeom>
          <a:noFill/>
        </p:spPr>
        <p:txBody>
          <a:bodyPr wrap="square" rtlCol="0">
            <a:spAutoFit/>
          </a:bodyPr>
          <a:lstStyle/>
          <a:p>
            <a:r>
              <a:rPr lang="de-DE" sz="2400" dirty="0" smtClean="0">
                <a:latin typeface="Calibri" pitchFamily="34" charset="0"/>
              </a:rPr>
              <a:t>Visualisierung und die Entwicklung von Analysewerkzeugen in GIS Anwendungen sind wichtige Themen für </a:t>
            </a:r>
            <a:r>
              <a:rPr lang="de-DE" sz="2400" dirty="0" smtClean="0">
                <a:latin typeface="Calibri" pitchFamily="34" charset="0"/>
              </a:rPr>
              <a:t>Energiegeographen</a:t>
            </a:r>
            <a:endParaRPr lang="de-DE" sz="2400" dirty="0">
              <a:latin typeface="Calibri" pitchFamily="34" charset="0"/>
            </a:endParaRPr>
          </a:p>
        </p:txBody>
      </p:sp>
      <p:sp>
        <p:nvSpPr>
          <p:cNvPr id="10" name="Textfeld 9"/>
          <p:cNvSpPr txBox="1"/>
          <p:nvPr/>
        </p:nvSpPr>
        <p:spPr>
          <a:xfrm>
            <a:off x="6453198" y="4143380"/>
            <a:ext cx="3214710" cy="1569660"/>
          </a:xfrm>
          <a:prstGeom prst="rect">
            <a:avLst/>
          </a:prstGeom>
          <a:noFill/>
        </p:spPr>
        <p:txBody>
          <a:bodyPr wrap="square" rtlCol="0">
            <a:spAutoFit/>
          </a:bodyPr>
          <a:lstStyle/>
          <a:p>
            <a:r>
              <a:rPr lang="de-DE" sz="2400" dirty="0" smtClean="0">
                <a:latin typeface="Calibri" pitchFamily="34" charset="0"/>
              </a:rPr>
              <a:t>Vorhandene Werkzeuge in ArcGIS: </a:t>
            </a:r>
          </a:p>
          <a:p>
            <a:r>
              <a:rPr lang="de-DE" sz="2400" dirty="0" err="1" smtClean="0">
                <a:latin typeface="Calibri" pitchFamily="34" charset="0"/>
              </a:rPr>
              <a:t>Spatial</a:t>
            </a:r>
            <a:r>
              <a:rPr lang="de-DE" sz="2400" dirty="0" smtClean="0">
                <a:latin typeface="Calibri" pitchFamily="34" charset="0"/>
              </a:rPr>
              <a:t> Analyst (Solar Analysis), </a:t>
            </a:r>
            <a:r>
              <a:rPr lang="de-DE" sz="2400" dirty="0" err="1" smtClean="0">
                <a:latin typeface="Calibri" pitchFamily="34" charset="0"/>
              </a:rPr>
              <a:t>CityEngine</a:t>
            </a:r>
            <a:r>
              <a:rPr lang="de-DE" sz="2400" dirty="0" smtClean="0">
                <a:latin typeface="Calibri" pitchFamily="34" charset="0"/>
              </a:rPr>
              <a:t>,…</a:t>
            </a:r>
            <a:endParaRPr lang="de-DE" sz="2400" dirty="0">
              <a:latin typeface="Calibri" pitchFamily="34" charset="0"/>
            </a:endParaRPr>
          </a:p>
        </p:txBody>
      </p:sp>
      <p:sp>
        <p:nvSpPr>
          <p:cNvPr id="11" name="Titel 1"/>
          <p:cNvSpPr>
            <a:spLocks noGrp="1"/>
          </p:cNvSpPr>
          <p:nvPr>
            <p:ph type="title"/>
          </p:nvPr>
        </p:nvSpPr>
        <p:spPr>
          <a:xfrm>
            <a:off x="128588" y="71438"/>
            <a:ext cx="8847137" cy="715962"/>
          </a:xfrm>
        </p:spPr>
        <p:txBody>
          <a:bodyPr/>
          <a:lstStyle/>
          <a:p>
            <a:r>
              <a:rPr lang="de-DE" b="0" dirty="0" smtClean="0">
                <a:latin typeface="Calibri" pitchFamily="34" charset="0"/>
              </a:rPr>
              <a:t>Zeitgeographie - GIS </a:t>
            </a:r>
            <a:endParaRPr lang="de-DE" b="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17</a:t>
            </a:fld>
            <a:endParaRPr lang="de-DE" dirty="0"/>
          </a:p>
        </p:txBody>
      </p:sp>
      <p:sp>
        <p:nvSpPr>
          <p:cNvPr id="6" name="Text Box 24"/>
          <p:cNvSpPr txBox="1">
            <a:spLocks noChangeArrowheads="1"/>
          </p:cNvSpPr>
          <p:nvPr/>
        </p:nvSpPr>
        <p:spPr bwMode="auto">
          <a:xfrm>
            <a:off x="8152891" y="227053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7" name="Rectangle 25"/>
          <p:cNvSpPr>
            <a:spLocks noChangeArrowheads="1"/>
          </p:cNvSpPr>
          <p:nvPr/>
        </p:nvSpPr>
        <p:spPr bwMode="auto">
          <a:xfrm>
            <a:off x="514982" y="2214554"/>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Motivation</a:t>
            </a:r>
            <a:endParaRPr lang="de-DE" b="1" dirty="0">
              <a:solidFill>
                <a:schemeClr val="bg2">
                  <a:lumMod val="60000"/>
                  <a:lumOff val="40000"/>
                </a:schemeClr>
              </a:solidFill>
              <a:latin typeface="Calibri" pitchFamily="34" charset="0"/>
              <a:cs typeface="Calibri" pitchFamily="34" charset="0"/>
            </a:endParaRPr>
          </a:p>
          <a:p>
            <a:pPr>
              <a:lnSpc>
                <a:spcPct val="150000"/>
              </a:lnSpc>
            </a:pPr>
            <a:endParaRPr lang="de-DE" dirty="0">
              <a:solidFill>
                <a:schemeClr val="bg2">
                  <a:lumMod val="60000"/>
                  <a:lumOff val="40000"/>
                </a:schemeClr>
              </a:solidFill>
              <a:latin typeface="Calibri" pitchFamily="34" charset="0"/>
              <a:cs typeface="Calibri" pitchFamily="34" charset="0"/>
            </a:endParaRPr>
          </a:p>
        </p:txBody>
      </p:sp>
      <p:sp>
        <p:nvSpPr>
          <p:cNvPr id="8" name="Line 26"/>
          <p:cNvSpPr>
            <a:spLocks noChangeShapeType="1"/>
          </p:cNvSpPr>
          <p:nvPr/>
        </p:nvSpPr>
        <p:spPr bwMode="auto">
          <a:xfrm>
            <a:off x="490141" y="264318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9" name="Text Box 27"/>
          <p:cNvSpPr txBox="1">
            <a:spLocks noChangeArrowheads="1"/>
          </p:cNvSpPr>
          <p:nvPr/>
        </p:nvSpPr>
        <p:spPr bwMode="auto">
          <a:xfrm>
            <a:off x="8553400" y="2268943"/>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1</a:t>
            </a:r>
          </a:p>
        </p:txBody>
      </p:sp>
      <p:sp>
        <p:nvSpPr>
          <p:cNvPr id="10" name="Text Box 28"/>
          <p:cNvSpPr txBox="1">
            <a:spLocks noChangeArrowheads="1"/>
          </p:cNvSpPr>
          <p:nvPr/>
        </p:nvSpPr>
        <p:spPr bwMode="auto">
          <a:xfrm>
            <a:off x="8152891" y="334210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2" name="Line 30"/>
          <p:cNvSpPr>
            <a:spLocks noChangeShapeType="1"/>
          </p:cNvSpPr>
          <p:nvPr/>
        </p:nvSpPr>
        <p:spPr bwMode="auto">
          <a:xfrm>
            <a:off x="490141" y="3698100"/>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13" name="Text Box 31"/>
          <p:cNvSpPr txBox="1">
            <a:spLocks noChangeArrowheads="1"/>
          </p:cNvSpPr>
          <p:nvPr/>
        </p:nvSpPr>
        <p:spPr bwMode="auto">
          <a:xfrm>
            <a:off x="8553400" y="3340910"/>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3</a:t>
            </a:r>
            <a:endParaRPr lang="de-DE" b="1" dirty="0">
              <a:solidFill>
                <a:schemeClr val="bg2">
                  <a:lumMod val="60000"/>
                  <a:lumOff val="40000"/>
                </a:schemeClr>
              </a:solidFill>
              <a:latin typeface="Calibri" pitchFamily="34" charset="0"/>
              <a:cs typeface="Calibri" pitchFamily="34" charset="0"/>
            </a:endParaRPr>
          </a:p>
        </p:txBody>
      </p:sp>
      <p:sp>
        <p:nvSpPr>
          <p:cNvPr id="15" name="Rectangle 33"/>
          <p:cNvSpPr>
            <a:spLocks noChangeArrowheads="1"/>
          </p:cNvSpPr>
          <p:nvPr/>
        </p:nvSpPr>
        <p:spPr bwMode="auto">
          <a:xfrm>
            <a:off x="514982" y="2713855"/>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Analyse urbaner Formen </a:t>
            </a:r>
            <a:endParaRPr lang="de-DE" b="1" dirty="0">
              <a:solidFill>
                <a:schemeClr val="bg2">
                  <a:lumMod val="60000"/>
                  <a:lumOff val="40000"/>
                </a:schemeClr>
              </a:solidFill>
              <a:latin typeface="Calibri" pitchFamily="34" charset="0"/>
              <a:cs typeface="Calibri" pitchFamily="34" charset="0"/>
            </a:endParaRPr>
          </a:p>
        </p:txBody>
      </p:sp>
      <p:sp>
        <p:nvSpPr>
          <p:cNvPr id="18" name="Text Box 36"/>
          <p:cNvSpPr txBox="1">
            <a:spLocks noChangeArrowheads="1"/>
          </p:cNvSpPr>
          <p:nvPr/>
        </p:nvSpPr>
        <p:spPr bwMode="auto">
          <a:xfrm>
            <a:off x="8152891" y="2785691"/>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9" name="Line 38"/>
          <p:cNvSpPr>
            <a:spLocks noChangeShapeType="1"/>
          </p:cNvSpPr>
          <p:nvPr/>
        </p:nvSpPr>
        <p:spPr bwMode="auto">
          <a:xfrm>
            <a:off x="490141" y="3142485"/>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0" name="Text Box 39"/>
          <p:cNvSpPr txBox="1">
            <a:spLocks noChangeArrowheads="1"/>
          </p:cNvSpPr>
          <p:nvPr/>
        </p:nvSpPr>
        <p:spPr bwMode="auto">
          <a:xfrm>
            <a:off x="8553400" y="2785295"/>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2</a:t>
            </a:r>
            <a:endParaRPr lang="de-DE" b="1" dirty="0">
              <a:solidFill>
                <a:schemeClr val="bg2">
                  <a:lumMod val="60000"/>
                  <a:lumOff val="40000"/>
                </a:schemeClr>
              </a:solidFill>
              <a:latin typeface="Calibri" pitchFamily="34" charset="0"/>
              <a:cs typeface="Calibri" pitchFamily="34" charset="0"/>
            </a:endParaRPr>
          </a:p>
        </p:txBody>
      </p:sp>
      <p:sp>
        <p:nvSpPr>
          <p:cNvPr id="25" name="Rectangle 29"/>
          <p:cNvSpPr>
            <a:spLocks noChangeArrowheads="1"/>
          </p:cNvSpPr>
          <p:nvPr/>
        </p:nvSpPr>
        <p:spPr bwMode="auto">
          <a:xfrm>
            <a:off x="514982" y="3269472"/>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Zeitgeographie - GIS</a:t>
            </a:r>
            <a:endParaRPr lang="de-DE" b="1" dirty="0">
              <a:solidFill>
                <a:schemeClr val="bg2">
                  <a:lumMod val="60000"/>
                  <a:lumOff val="40000"/>
                </a:schemeClr>
              </a:solidFill>
              <a:latin typeface="Calibri" pitchFamily="34" charset="0"/>
              <a:cs typeface="Calibri" pitchFamily="34" charset="0"/>
            </a:endParaRPr>
          </a:p>
        </p:txBody>
      </p:sp>
      <p:sp>
        <p:nvSpPr>
          <p:cNvPr id="16" name="Text Box 28"/>
          <p:cNvSpPr txBox="1">
            <a:spLocks noChangeArrowheads="1"/>
          </p:cNvSpPr>
          <p:nvPr/>
        </p:nvSpPr>
        <p:spPr bwMode="auto">
          <a:xfrm>
            <a:off x="8151845" y="3876264"/>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7" name="Line 30"/>
          <p:cNvSpPr>
            <a:spLocks noChangeShapeType="1"/>
          </p:cNvSpPr>
          <p:nvPr/>
        </p:nvSpPr>
        <p:spPr bwMode="auto">
          <a:xfrm>
            <a:off x="489095" y="4286256"/>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1" name="Text Box 31"/>
          <p:cNvSpPr txBox="1">
            <a:spLocks noChangeArrowheads="1"/>
          </p:cNvSpPr>
          <p:nvPr/>
        </p:nvSpPr>
        <p:spPr bwMode="auto">
          <a:xfrm>
            <a:off x="8552354" y="3875074"/>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4</a:t>
            </a:r>
            <a:endParaRPr lang="de-DE" b="1" dirty="0">
              <a:solidFill>
                <a:schemeClr val="tx1"/>
              </a:solidFill>
              <a:latin typeface="Calibri" pitchFamily="34" charset="0"/>
              <a:cs typeface="Calibri" pitchFamily="34" charset="0"/>
            </a:endParaRPr>
          </a:p>
        </p:txBody>
      </p:sp>
      <p:sp>
        <p:nvSpPr>
          <p:cNvPr id="22" name="Rectangle 29"/>
          <p:cNvSpPr>
            <a:spLocks noChangeArrowheads="1"/>
          </p:cNvSpPr>
          <p:nvPr/>
        </p:nvSpPr>
        <p:spPr bwMode="auto">
          <a:xfrm>
            <a:off x="513936" y="3819531"/>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Modellierung / Simulation</a:t>
            </a:r>
            <a:endParaRPr lang="de-DE" b="1" dirty="0">
              <a:solidFill>
                <a:schemeClr val="tx1"/>
              </a:solidFill>
              <a:latin typeface="Calibri" pitchFamily="34" charset="0"/>
              <a:cs typeface="Calibri" pitchFamily="34" charset="0"/>
            </a:endParaRPr>
          </a:p>
        </p:txBody>
      </p:sp>
      <p:sp>
        <p:nvSpPr>
          <p:cNvPr id="23" name="Text Box 28"/>
          <p:cNvSpPr txBox="1">
            <a:spLocks noChangeArrowheads="1"/>
          </p:cNvSpPr>
          <p:nvPr/>
        </p:nvSpPr>
        <p:spPr bwMode="auto">
          <a:xfrm>
            <a:off x="8151845" y="4430322"/>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24" name="Line 30"/>
          <p:cNvSpPr>
            <a:spLocks noChangeShapeType="1"/>
          </p:cNvSpPr>
          <p:nvPr/>
        </p:nvSpPr>
        <p:spPr bwMode="auto">
          <a:xfrm>
            <a:off x="489095" y="478632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6" name="Text Box 31"/>
          <p:cNvSpPr txBox="1">
            <a:spLocks noChangeArrowheads="1"/>
          </p:cNvSpPr>
          <p:nvPr/>
        </p:nvSpPr>
        <p:spPr bwMode="auto">
          <a:xfrm>
            <a:off x="8552354" y="4429132"/>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5</a:t>
            </a:r>
            <a:endParaRPr lang="de-DE" b="1" dirty="0">
              <a:solidFill>
                <a:schemeClr val="bg2">
                  <a:lumMod val="60000"/>
                  <a:lumOff val="40000"/>
                </a:schemeClr>
              </a:solidFill>
              <a:latin typeface="Calibri" pitchFamily="34" charset="0"/>
              <a:cs typeface="Calibri" pitchFamily="34" charset="0"/>
            </a:endParaRPr>
          </a:p>
        </p:txBody>
      </p:sp>
      <p:sp>
        <p:nvSpPr>
          <p:cNvPr id="27" name="Rectangle 29"/>
          <p:cNvSpPr>
            <a:spLocks noChangeArrowheads="1"/>
          </p:cNvSpPr>
          <p:nvPr/>
        </p:nvSpPr>
        <p:spPr bwMode="auto">
          <a:xfrm>
            <a:off x="513936" y="4357694"/>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Fazit</a:t>
            </a:r>
            <a:endParaRPr lang="de-DE" b="1" dirty="0">
              <a:solidFill>
                <a:schemeClr val="bg2">
                  <a:lumMod val="60000"/>
                  <a:lumOff val="40000"/>
                </a:schemeClr>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18</a:t>
            </a:fld>
            <a:endParaRPr lang="de-DE" dirty="0"/>
          </a:p>
        </p:txBody>
      </p:sp>
      <p:sp>
        <p:nvSpPr>
          <p:cNvPr id="7" name="Textfeld 6"/>
          <p:cNvSpPr txBox="1"/>
          <p:nvPr/>
        </p:nvSpPr>
        <p:spPr>
          <a:xfrm>
            <a:off x="666720" y="1500174"/>
            <a:ext cx="8358246" cy="2616101"/>
          </a:xfrm>
          <a:prstGeom prst="rect">
            <a:avLst/>
          </a:prstGeom>
          <a:noFill/>
        </p:spPr>
        <p:txBody>
          <a:bodyPr wrap="square" rtlCol="0">
            <a:spAutoFit/>
          </a:bodyPr>
          <a:lstStyle/>
          <a:p>
            <a:r>
              <a:rPr lang="en-US" sz="2400" dirty="0" smtClean="0">
                <a:latin typeface="Calibri" pitchFamily="34" charset="0"/>
              </a:rPr>
              <a:t>“</a:t>
            </a:r>
            <a:r>
              <a:rPr lang="en-US" sz="2400" i="1" dirty="0" smtClean="0">
                <a:latin typeface="Calibri" pitchFamily="34" charset="0"/>
              </a:rPr>
              <a:t>However, many present urban models have not yet responded to new challenges urban planning will face in the future, such as energy scarcity and climate change.  …the impacts of significant energy price increases on urban mobility and location </a:t>
            </a:r>
            <a:r>
              <a:rPr lang="en-US" sz="2400" i="1" dirty="0" err="1" smtClean="0">
                <a:latin typeface="Calibri" pitchFamily="34" charset="0"/>
              </a:rPr>
              <a:t>behaviour</a:t>
            </a:r>
            <a:r>
              <a:rPr lang="en-US" sz="2400" i="1" dirty="0" smtClean="0">
                <a:latin typeface="Calibri" pitchFamily="34" charset="0"/>
              </a:rPr>
              <a:t> can be </a:t>
            </a:r>
            <a:r>
              <a:rPr lang="en-US" sz="2400" i="1" dirty="0" err="1" smtClean="0">
                <a:latin typeface="Calibri" pitchFamily="34" charset="0"/>
              </a:rPr>
              <a:t>modelled</a:t>
            </a:r>
            <a:r>
              <a:rPr lang="en-US" sz="2400" i="1" dirty="0" smtClean="0">
                <a:latin typeface="Calibri" pitchFamily="34" charset="0"/>
              </a:rPr>
              <a:t> based on concepts </a:t>
            </a:r>
            <a:r>
              <a:rPr lang="de-DE" sz="2400" i="1" dirty="0" err="1" smtClean="0">
                <a:latin typeface="Calibri" pitchFamily="34" charset="0"/>
              </a:rPr>
              <a:t>of</a:t>
            </a:r>
            <a:r>
              <a:rPr lang="de-DE" sz="2400" i="1" dirty="0" smtClean="0">
                <a:latin typeface="Calibri" pitchFamily="34" charset="0"/>
              </a:rPr>
              <a:t> time </a:t>
            </a:r>
            <a:r>
              <a:rPr lang="de-DE" sz="2400" i="1" dirty="0" err="1" smtClean="0">
                <a:latin typeface="Calibri" pitchFamily="34" charset="0"/>
              </a:rPr>
              <a:t>geography</a:t>
            </a:r>
            <a:r>
              <a:rPr lang="de-DE" sz="2400" dirty="0" smtClean="0">
                <a:latin typeface="Calibri" pitchFamily="34" charset="0"/>
              </a:rPr>
              <a:t>.“ (Wegener, 2009)</a:t>
            </a:r>
          </a:p>
          <a:p>
            <a:endParaRPr lang="de-DE" dirty="0"/>
          </a:p>
        </p:txBody>
      </p:sp>
      <p:sp>
        <p:nvSpPr>
          <p:cNvPr id="11" name="Textfeld 10"/>
          <p:cNvSpPr txBox="1"/>
          <p:nvPr/>
        </p:nvSpPr>
        <p:spPr>
          <a:xfrm>
            <a:off x="673684" y="4068553"/>
            <a:ext cx="8580682" cy="830997"/>
          </a:xfrm>
          <a:prstGeom prst="rect">
            <a:avLst/>
          </a:prstGeom>
          <a:noFill/>
        </p:spPr>
        <p:txBody>
          <a:bodyPr wrap="none" rtlCol="0">
            <a:spAutoFit/>
          </a:bodyPr>
          <a:lstStyle/>
          <a:p>
            <a:r>
              <a:rPr lang="de-DE" sz="2400" dirty="0" smtClean="0">
                <a:latin typeface="Calibri" pitchFamily="34" charset="0"/>
              </a:rPr>
              <a:t>In bestehenden Energiesystemmodellen wird die Energienachfrage </a:t>
            </a:r>
          </a:p>
          <a:p>
            <a:r>
              <a:rPr lang="de-DE" sz="2400" dirty="0" smtClean="0">
                <a:latin typeface="Calibri" pitchFamily="34" charset="0"/>
              </a:rPr>
              <a:t>nur unzureichend abgebildet.</a:t>
            </a:r>
            <a:endParaRPr lang="de-DE" sz="2400" dirty="0">
              <a:latin typeface="Calibri" pitchFamily="34" charset="0"/>
            </a:endParaRPr>
          </a:p>
        </p:txBody>
      </p:sp>
      <p:sp>
        <p:nvSpPr>
          <p:cNvPr id="13" name="Titel 1"/>
          <p:cNvSpPr>
            <a:spLocks noGrp="1"/>
          </p:cNvSpPr>
          <p:nvPr>
            <p:ph type="title"/>
          </p:nvPr>
        </p:nvSpPr>
        <p:spPr>
          <a:xfrm>
            <a:off x="128588" y="71438"/>
            <a:ext cx="8847137" cy="715962"/>
          </a:xfrm>
        </p:spPr>
        <p:txBody>
          <a:bodyPr/>
          <a:lstStyle/>
          <a:p>
            <a:r>
              <a:rPr lang="de-DE" b="0" dirty="0" smtClean="0">
                <a:latin typeface="Calibri" pitchFamily="34" charset="0"/>
              </a:rPr>
              <a:t>Modellierung / Simulation </a:t>
            </a:r>
            <a:endParaRPr lang="de-DE"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19</a:t>
            </a:fld>
            <a:endParaRPr lang="de-DE" dirty="0"/>
          </a:p>
        </p:txBody>
      </p:sp>
      <p:pic>
        <p:nvPicPr>
          <p:cNvPr id="5122" name="Picture 2"/>
          <p:cNvPicPr>
            <a:picLocks noChangeAspect="1" noChangeArrowheads="1"/>
          </p:cNvPicPr>
          <p:nvPr/>
        </p:nvPicPr>
        <p:blipFill>
          <a:blip r:embed="rId2"/>
          <a:srcRect/>
          <a:stretch>
            <a:fillRect/>
          </a:stretch>
        </p:blipFill>
        <p:spPr bwMode="auto">
          <a:xfrm>
            <a:off x="809596" y="2143116"/>
            <a:ext cx="4786346" cy="64294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809596" y="2786058"/>
            <a:ext cx="2581275" cy="1266825"/>
          </a:xfrm>
          <a:prstGeom prst="rect">
            <a:avLst/>
          </a:prstGeom>
          <a:noFill/>
          <a:ln w="9525">
            <a:noFill/>
            <a:miter lim="800000"/>
            <a:headEnd/>
            <a:tailEnd/>
          </a:ln>
          <a:effectLst/>
        </p:spPr>
      </p:pic>
      <p:sp>
        <p:nvSpPr>
          <p:cNvPr id="8" name="Textfeld 7"/>
          <p:cNvSpPr txBox="1"/>
          <p:nvPr/>
        </p:nvSpPr>
        <p:spPr>
          <a:xfrm>
            <a:off x="881034" y="4071942"/>
            <a:ext cx="2643206" cy="400110"/>
          </a:xfrm>
          <a:prstGeom prst="rect">
            <a:avLst/>
          </a:prstGeom>
          <a:noFill/>
        </p:spPr>
        <p:txBody>
          <a:bodyPr wrap="square" rtlCol="0">
            <a:spAutoFit/>
          </a:bodyPr>
          <a:lstStyle/>
          <a:p>
            <a:r>
              <a:rPr lang="de-DE" dirty="0" smtClean="0">
                <a:latin typeface="Calibri" pitchFamily="34" charset="0"/>
              </a:rPr>
              <a:t>Quelle: </a:t>
            </a:r>
            <a:r>
              <a:rPr lang="de-DE" dirty="0" err="1" smtClean="0">
                <a:latin typeface="Calibri" pitchFamily="34" charset="0"/>
              </a:rPr>
              <a:t>Torrens</a:t>
            </a:r>
            <a:r>
              <a:rPr lang="de-DE" dirty="0" smtClean="0">
                <a:latin typeface="Calibri" pitchFamily="34" charset="0"/>
              </a:rPr>
              <a:t> (2004)</a:t>
            </a:r>
            <a:endParaRPr lang="de-DE" dirty="0">
              <a:latin typeface="Calibri" pitchFamily="34" charset="0"/>
            </a:endParaRPr>
          </a:p>
        </p:txBody>
      </p:sp>
      <p:sp>
        <p:nvSpPr>
          <p:cNvPr id="9" name="Textfeld 8"/>
          <p:cNvSpPr txBox="1"/>
          <p:nvPr/>
        </p:nvSpPr>
        <p:spPr>
          <a:xfrm>
            <a:off x="881034" y="1428736"/>
            <a:ext cx="4572032" cy="461665"/>
          </a:xfrm>
          <a:prstGeom prst="rect">
            <a:avLst/>
          </a:prstGeom>
          <a:noFill/>
        </p:spPr>
        <p:txBody>
          <a:bodyPr wrap="square" rtlCol="0">
            <a:spAutoFit/>
          </a:bodyPr>
          <a:lstStyle/>
          <a:p>
            <a:r>
              <a:rPr lang="de-DE" sz="2400" dirty="0" err="1" smtClean="0">
                <a:latin typeface="Calibri" pitchFamily="34" charset="0"/>
              </a:rPr>
              <a:t>Geographic</a:t>
            </a:r>
            <a:r>
              <a:rPr lang="de-DE" sz="2400" dirty="0" smtClean="0">
                <a:latin typeface="Calibri" pitchFamily="34" charset="0"/>
              </a:rPr>
              <a:t> </a:t>
            </a:r>
            <a:r>
              <a:rPr lang="de-DE" sz="2400" dirty="0" err="1" smtClean="0">
                <a:latin typeface="Calibri" pitchFamily="34" charset="0"/>
              </a:rPr>
              <a:t>Automata</a:t>
            </a:r>
            <a:r>
              <a:rPr lang="de-DE" sz="2400" dirty="0" smtClean="0">
                <a:latin typeface="Calibri" pitchFamily="34" charset="0"/>
              </a:rPr>
              <a:t> System</a:t>
            </a:r>
            <a:endParaRPr lang="de-DE" sz="2400" dirty="0">
              <a:latin typeface="Calibri" pitchFamily="34" charset="0"/>
            </a:endParaRPr>
          </a:p>
        </p:txBody>
      </p:sp>
      <p:sp>
        <p:nvSpPr>
          <p:cNvPr id="10" name="Textfeld 9"/>
          <p:cNvSpPr txBox="1"/>
          <p:nvPr/>
        </p:nvSpPr>
        <p:spPr>
          <a:xfrm>
            <a:off x="5953132" y="1500174"/>
            <a:ext cx="3143272" cy="1938992"/>
          </a:xfrm>
          <a:prstGeom prst="rect">
            <a:avLst/>
          </a:prstGeom>
          <a:noFill/>
        </p:spPr>
        <p:txBody>
          <a:bodyPr wrap="square" rtlCol="0">
            <a:spAutoFit/>
          </a:bodyPr>
          <a:lstStyle/>
          <a:p>
            <a:r>
              <a:rPr lang="de-DE" sz="2400" dirty="0" smtClean="0">
                <a:latin typeface="Calibri" pitchFamily="34" charset="0"/>
              </a:rPr>
              <a:t>Simulationen auf verschiedenen Skalen, sind Hilfsmittel um komplexe Systeme besser zu verstehen</a:t>
            </a:r>
            <a:endParaRPr lang="de-DE" sz="2400" dirty="0">
              <a:latin typeface="Calibri" pitchFamily="34" charset="0"/>
            </a:endParaRPr>
          </a:p>
        </p:txBody>
      </p:sp>
      <p:sp>
        <p:nvSpPr>
          <p:cNvPr id="11" name="Textfeld 10"/>
          <p:cNvSpPr txBox="1"/>
          <p:nvPr/>
        </p:nvSpPr>
        <p:spPr>
          <a:xfrm>
            <a:off x="5953132" y="3786190"/>
            <a:ext cx="3143272" cy="1200329"/>
          </a:xfrm>
          <a:prstGeom prst="rect">
            <a:avLst/>
          </a:prstGeom>
          <a:noFill/>
        </p:spPr>
        <p:txBody>
          <a:bodyPr wrap="square" rtlCol="0">
            <a:spAutoFit/>
          </a:bodyPr>
          <a:lstStyle/>
          <a:p>
            <a:r>
              <a:rPr lang="de-DE" sz="2400" dirty="0" smtClean="0">
                <a:latin typeface="Calibri" pitchFamily="34" charset="0"/>
              </a:rPr>
              <a:t>Multiagentensysteme, Mikrosimulationen, zelluläre Automaten</a:t>
            </a:r>
            <a:endParaRPr lang="de-DE" sz="2400" dirty="0">
              <a:latin typeface="Calibri" pitchFamily="34" charset="0"/>
            </a:endParaRPr>
          </a:p>
        </p:txBody>
      </p:sp>
      <p:sp>
        <p:nvSpPr>
          <p:cNvPr id="12" name="Titel 1"/>
          <p:cNvSpPr>
            <a:spLocks noGrp="1"/>
          </p:cNvSpPr>
          <p:nvPr>
            <p:ph type="title"/>
          </p:nvPr>
        </p:nvSpPr>
        <p:spPr>
          <a:xfrm>
            <a:off x="128588" y="71438"/>
            <a:ext cx="8847137" cy="715962"/>
          </a:xfrm>
        </p:spPr>
        <p:txBody>
          <a:bodyPr/>
          <a:lstStyle/>
          <a:p>
            <a:r>
              <a:rPr lang="de-DE" b="0" dirty="0" smtClean="0">
                <a:latin typeface="Calibri" pitchFamily="34" charset="0"/>
              </a:rPr>
              <a:t>Modellierung / Simulation</a:t>
            </a:r>
            <a:endParaRPr lang="de-DE" b="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2</a:t>
            </a:fld>
            <a:endParaRPr lang="de-DE" dirty="0"/>
          </a:p>
        </p:txBody>
      </p:sp>
      <p:sp>
        <p:nvSpPr>
          <p:cNvPr id="6" name="Text Box 24"/>
          <p:cNvSpPr txBox="1">
            <a:spLocks noChangeArrowheads="1"/>
          </p:cNvSpPr>
          <p:nvPr/>
        </p:nvSpPr>
        <p:spPr bwMode="auto">
          <a:xfrm>
            <a:off x="8152891" y="227053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latin typeface="Calibri" pitchFamily="34" charset="0"/>
                <a:cs typeface="Calibri" pitchFamily="34" charset="0"/>
              </a:rPr>
              <a:t>I                 I</a:t>
            </a:r>
          </a:p>
        </p:txBody>
      </p:sp>
      <p:sp>
        <p:nvSpPr>
          <p:cNvPr id="7" name="Rectangle 25"/>
          <p:cNvSpPr>
            <a:spLocks noChangeArrowheads="1"/>
          </p:cNvSpPr>
          <p:nvPr/>
        </p:nvSpPr>
        <p:spPr bwMode="auto">
          <a:xfrm>
            <a:off x="514982" y="2214554"/>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latin typeface="Calibri" pitchFamily="34" charset="0"/>
                <a:cs typeface="Calibri" pitchFamily="34" charset="0"/>
              </a:rPr>
              <a:t>Motivation</a:t>
            </a:r>
            <a:endParaRPr lang="de-DE" b="1" dirty="0">
              <a:latin typeface="Calibri" pitchFamily="34" charset="0"/>
              <a:cs typeface="Calibri" pitchFamily="34" charset="0"/>
            </a:endParaRPr>
          </a:p>
          <a:p>
            <a:pPr>
              <a:lnSpc>
                <a:spcPct val="150000"/>
              </a:lnSpc>
            </a:pPr>
            <a:endParaRPr lang="de-DE" dirty="0">
              <a:solidFill>
                <a:srgbClr val="C0C0C0"/>
              </a:solidFill>
              <a:latin typeface="Calibri" pitchFamily="34" charset="0"/>
              <a:cs typeface="Calibri" pitchFamily="34" charset="0"/>
            </a:endParaRPr>
          </a:p>
        </p:txBody>
      </p:sp>
      <p:sp>
        <p:nvSpPr>
          <p:cNvPr id="8" name="Line 26"/>
          <p:cNvSpPr>
            <a:spLocks noChangeShapeType="1"/>
          </p:cNvSpPr>
          <p:nvPr/>
        </p:nvSpPr>
        <p:spPr bwMode="auto">
          <a:xfrm>
            <a:off x="490141" y="264318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latin typeface="Calibri" pitchFamily="34" charset="0"/>
              <a:cs typeface="Calibri" pitchFamily="34" charset="0"/>
            </a:endParaRPr>
          </a:p>
        </p:txBody>
      </p:sp>
      <p:sp>
        <p:nvSpPr>
          <p:cNvPr id="9" name="Text Box 27"/>
          <p:cNvSpPr txBox="1">
            <a:spLocks noChangeArrowheads="1"/>
          </p:cNvSpPr>
          <p:nvPr/>
        </p:nvSpPr>
        <p:spPr bwMode="auto">
          <a:xfrm>
            <a:off x="8553400" y="2268943"/>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latin typeface="Calibri" pitchFamily="34" charset="0"/>
                <a:cs typeface="Calibri" pitchFamily="34" charset="0"/>
              </a:rPr>
              <a:t>Teil 1</a:t>
            </a:r>
          </a:p>
        </p:txBody>
      </p:sp>
      <p:sp>
        <p:nvSpPr>
          <p:cNvPr id="10" name="Text Box 28"/>
          <p:cNvSpPr txBox="1">
            <a:spLocks noChangeArrowheads="1"/>
          </p:cNvSpPr>
          <p:nvPr/>
        </p:nvSpPr>
        <p:spPr bwMode="auto">
          <a:xfrm>
            <a:off x="8152891" y="334210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2" name="Line 30"/>
          <p:cNvSpPr>
            <a:spLocks noChangeShapeType="1"/>
          </p:cNvSpPr>
          <p:nvPr/>
        </p:nvSpPr>
        <p:spPr bwMode="auto">
          <a:xfrm>
            <a:off x="490141" y="3698100"/>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latin typeface="Calibri" pitchFamily="34" charset="0"/>
              <a:cs typeface="Calibri" pitchFamily="34" charset="0"/>
            </a:endParaRPr>
          </a:p>
        </p:txBody>
      </p:sp>
      <p:sp>
        <p:nvSpPr>
          <p:cNvPr id="13" name="Text Box 31"/>
          <p:cNvSpPr txBox="1">
            <a:spLocks noChangeArrowheads="1"/>
          </p:cNvSpPr>
          <p:nvPr/>
        </p:nvSpPr>
        <p:spPr bwMode="auto">
          <a:xfrm>
            <a:off x="8553400" y="3340910"/>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3</a:t>
            </a:r>
            <a:endParaRPr lang="de-DE" b="1" dirty="0">
              <a:solidFill>
                <a:schemeClr val="tx1"/>
              </a:solidFill>
              <a:latin typeface="Calibri" pitchFamily="34" charset="0"/>
              <a:cs typeface="Calibri" pitchFamily="34" charset="0"/>
            </a:endParaRPr>
          </a:p>
        </p:txBody>
      </p:sp>
      <p:sp>
        <p:nvSpPr>
          <p:cNvPr id="15" name="Rectangle 33"/>
          <p:cNvSpPr>
            <a:spLocks noChangeArrowheads="1"/>
          </p:cNvSpPr>
          <p:nvPr/>
        </p:nvSpPr>
        <p:spPr bwMode="auto">
          <a:xfrm>
            <a:off x="514982" y="2713855"/>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Analyse urbaner Formen </a:t>
            </a:r>
            <a:endParaRPr lang="de-DE" b="1" dirty="0">
              <a:solidFill>
                <a:schemeClr val="tx1"/>
              </a:solidFill>
              <a:latin typeface="Calibri" pitchFamily="34" charset="0"/>
              <a:cs typeface="Calibri" pitchFamily="34" charset="0"/>
            </a:endParaRPr>
          </a:p>
        </p:txBody>
      </p:sp>
      <p:sp>
        <p:nvSpPr>
          <p:cNvPr id="18" name="Text Box 36"/>
          <p:cNvSpPr txBox="1">
            <a:spLocks noChangeArrowheads="1"/>
          </p:cNvSpPr>
          <p:nvPr/>
        </p:nvSpPr>
        <p:spPr bwMode="auto">
          <a:xfrm>
            <a:off x="8152891" y="2785691"/>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9" name="Line 38"/>
          <p:cNvSpPr>
            <a:spLocks noChangeShapeType="1"/>
          </p:cNvSpPr>
          <p:nvPr/>
        </p:nvSpPr>
        <p:spPr bwMode="auto">
          <a:xfrm>
            <a:off x="490141" y="3142485"/>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tx1"/>
              </a:solidFill>
              <a:latin typeface="Calibri" pitchFamily="34" charset="0"/>
              <a:cs typeface="Calibri" pitchFamily="34" charset="0"/>
            </a:endParaRPr>
          </a:p>
        </p:txBody>
      </p:sp>
      <p:sp>
        <p:nvSpPr>
          <p:cNvPr id="20" name="Text Box 39"/>
          <p:cNvSpPr txBox="1">
            <a:spLocks noChangeArrowheads="1"/>
          </p:cNvSpPr>
          <p:nvPr/>
        </p:nvSpPr>
        <p:spPr bwMode="auto">
          <a:xfrm>
            <a:off x="8553400" y="2785295"/>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2</a:t>
            </a:r>
            <a:endParaRPr lang="de-DE" b="1" dirty="0">
              <a:solidFill>
                <a:schemeClr val="tx1"/>
              </a:solidFill>
              <a:latin typeface="Calibri" pitchFamily="34" charset="0"/>
              <a:cs typeface="Calibri" pitchFamily="34" charset="0"/>
            </a:endParaRPr>
          </a:p>
        </p:txBody>
      </p:sp>
      <p:sp>
        <p:nvSpPr>
          <p:cNvPr id="25" name="Rectangle 29"/>
          <p:cNvSpPr>
            <a:spLocks noChangeArrowheads="1"/>
          </p:cNvSpPr>
          <p:nvPr/>
        </p:nvSpPr>
        <p:spPr bwMode="auto">
          <a:xfrm>
            <a:off x="514982" y="3269472"/>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Zeitgeographie - GIS</a:t>
            </a:r>
            <a:endParaRPr lang="de-DE" b="1" dirty="0">
              <a:solidFill>
                <a:schemeClr val="tx1"/>
              </a:solidFill>
              <a:latin typeface="Calibri" pitchFamily="34" charset="0"/>
              <a:cs typeface="Calibri" pitchFamily="34" charset="0"/>
            </a:endParaRPr>
          </a:p>
        </p:txBody>
      </p:sp>
      <p:sp>
        <p:nvSpPr>
          <p:cNvPr id="16" name="Text Box 28"/>
          <p:cNvSpPr txBox="1">
            <a:spLocks noChangeArrowheads="1"/>
          </p:cNvSpPr>
          <p:nvPr/>
        </p:nvSpPr>
        <p:spPr bwMode="auto">
          <a:xfrm>
            <a:off x="8151845" y="3876264"/>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7" name="Line 30"/>
          <p:cNvSpPr>
            <a:spLocks noChangeShapeType="1"/>
          </p:cNvSpPr>
          <p:nvPr/>
        </p:nvSpPr>
        <p:spPr bwMode="auto">
          <a:xfrm>
            <a:off x="489095" y="4286256"/>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latin typeface="Calibri" pitchFamily="34" charset="0"/>
              <a:cs typeface="Calibri" pitchFamily="34" charset="0"/>
            </a:endParaRPr>
          </a:p>
        </p:txBody>
      </p:sp>
      <p:sp>
        <p:nvSpPr>
          <p:cNvPr id="21" name="Text Box 31"/>
          <p:cNvSpPr txBox="1">
            <a:spLocks noChangeArrowheads="1"/>
          </p:cNvSpPr>
          <p:nvPr/>
        </p:nvSpPr>
        <p:spPr bwMode="auto">
          <a:xfrm>
            <a:off x="8552354" y="3875074"/>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4</a:t>
            </a:r>
            <a:endParaRPr lang="de-DE" b="1" dirty="0">
              <a:solidFill>
                <a:schemeClr val="tx1"/>
              </a:solidFill>
              <a:latin typeface="Calibri" pitchFamily="34" charset="0"/>
              <a:cs typeface="Calibri" pitchFamily="34" charset="0"/>
            </a:endParaRPr>
          </a:p>
        </p:txBody>
      </p:sp>
      <p:sp>
        <p:nvSpPr>
          <p:cNvPr id="22" name="Rectangle 29"/>
          <p:cNvSpPr>
            <a:spLocks noChangeArrowheads="1"/>
          </p:cNvSpPr>
          <p:nvPr/>
        </p:nvSpPr>
        <p:spPr bwMode="auto">
          <a:xfrm>
            <a:off x="513936" y="3819531"/>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Modellierung / Simulation</a:t>
            </a:r>
            <a:endParaRPr lang="de-DE" b="1" dirty="0">
              <a:solidFill>
                <a:schemeClr val="tx1"/>
              </a:solidFill>
              <a:latin typeface="Calibri" pitchFamily="34" charset="0"/>
              <a:cs typeface="Calibri" pitchFamily="34" charset="0"/>
            </a:endParaRPr>
          </a:p>
        </p:txBody>
      </p:sp>
      <p:sp>
        <p:nvSpPr>
          <p:cNvPr id="23" name="Text Box 28"/>
          <p:cNvSpPr txBox="1">
            <a:spLocks noChangeArrowheads="1"/>
          </p:cNvSpPr>
          <p:nvPr/>
        </p:nvSpPr>
        <p:spPr bwMode="auto">
          <a:xfrm>
            <a:off x="8151845" y="4430322"/>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24" name="Line 30"/>
          <p:cNvSpPr>
            <a:spLocks noChangeShapeType="1"/>
          </p:cNvSpPr>
          <p:nvPr/>
        </p:nvSpPr>
        <p:spPr bwMode="auto">
          <a:xfrm>
            <a:off x="489095" y="478632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latin typeface="Calibri" pitchFamily="34" charset="0"/>
              <a:cs typeface="Calibri" pitchFamily="34" charset="0"/>
            </a:endParaRPr>
          </a:p>
        </p:txBody>
      </p:sp>
      <p:sp>
        <p:nvSpPr>
          <p:cNvPr id="26" name="Text Box 31"/>
          <p:cNvSpPr txBox="1">
            <a:spLocks noChangeArrowheads="1"/>
          </p:cNvSpPr>
          <p:nvPr/>
        </p:nvSpPr>
        <p:spPr bwMode="auto">
          <a:xfrm>
            <a:off x="8552354" y="4429132"/>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5</a:t>
            </a:r>
            <a:endParaRPr lang="de-DE" b="1" dirty="0">
              <a:solidFill>
                <a:schemeClr val="tx1"/>
              </a:solidFill>
              <a:latin typeface="Calibri" pitchFamily="34" charset="0"/>
              <a:cs typeface="Calibri" pitchFamily="34" charset="0"/>
            </a:endParaRPr>
          </a:p>
        </p:txBody>
      </p:sp>
      <p:sp>
        <p:nvSpPr>
          <p:cNvPr id="27" name="Rectangle 29"/>
          <p:cNvSpPr>
            <a:spLocks noChangeArrowheads="1"/>
          </p:cNvSpPr>
          <p:nvPr/>
        </p:nvSpPr>
        <p:spPr bwMode="auto">
          <a:xfrm>
            <a:off x="513936" y="4357694"/>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Fazit</a:t>
            </a:r>
            <a:endParaRPr lang="de-DE" b="1" dirty="0">
              <a:solidFill>
                <a:schemeClr val="tx1"/>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20</a:t>
            </a:fld>
            <a:endParaRPr lang="de-DE" dirty="0"/>
          </a:p>
        </p:txBody>
      </p:sp>
      <p:pic>
        <p:nvPicPr>
          <p:cNvPr id="1027" name="Picture 3"/>
          <p:cNvPicPr>
            <a:picLocks noChangeAspect="1" noChangeArrowheads="1"/>
          </p:cNvPicPr>
          <p:nvPr/>
        </p:nvPicPr>
        <p:blipFill>
          <a:blip r:embed="rId2"/>
          <a:srcRect/>
          <a:stretch>
            <a:fillRect/>
          </a:stretch>
        </p:blipFill>
        <p:spPr bwMode="auto">
          <a:xfrm>
            <a:off x="166654" y="1785926"/>
            <a:ext cx="6501556" cy="3929090"/>
          </a:xfrm>
          <a:prstGeom prst="rect">
            <a:avLst/>
          </a:prstGeom>
          <a:noFill/>
          <a:ln w="9525">
            <a:noFill/>
            <a:miter lim="800000"/>
            <a:headEnd/>
            <a:tailEnd/>
          </a:ln>
          <a:effectLst/>
        </p:spPr>
      </p:pic>
      <p:sp>
        <p:nvSpPr>
          <p:cNvPr id="8" name="Textfeld 7"/>
          <p:cNvSpPr txBox="1"/>
          <p:nvPr/>
        </p:nvSpPr>
        <p:spPr>
          <a:xfrm>
            <a:off x="1381449" y="1142984"/>
            <a:ext cx="4214842" cy="461665"/>
          </a:xfrm>
          <a:prstGeom prst="rect">
            <a:avLst/>
          </a:prstGeom>
          <a:noFill/>
        </p:spPr>
        <p:txBody>
          <a:bodyPr wrap="square" rtlCol="0">
            <a:spAutoFit/>
          </a:bodyPr>
          <a:lstStyle/>
          <a:p>
            <a:pPr algn="ctr"/>
            <a:r>
              <a:rPr lang="de-DE" sz="2400" dirty="0" smtClean="0">
                <a:latin typeface="Calibri" pitchFamily="34" charset="0"/>
              </a:rPr>
              <a:t>Modellierung</a:t>
            </a:r>
            <a:endParaRPr lang="de-DE" sz="2400" dirty="0">
              <a:latin typeface="Calibri" pitchFamily="34" charset="0"/>
            </a:endParaRPr>
          </a:p>
        </p:txBody>
      </p:sp>
      <p:sp>
        <p:nvSpPr>
          <p:cNvPr id="7" name="Titel 1"/>
          <p:cNvSpPr>
            <a:spLocks noGrp="1"/>
          </p:cNvSpPr>
          <p:nvPr>
            <p:ph type="title"/>
          </p:nvPr>
        </p:nvSpPr>
        <p:spPr>
          <a:xfrm>
            <a:off x="128588" y="71438"/>
            <a:ext cx="8847137" cy="715962"/>
          </a:xfrm>
        </p:spPr>
        <p:txBody>
          <a:bodyPr/>
          <a:lstStyle/>
          <a:p>
            <a:r>
              <a:rPr lang="de-DE" b="0" dirty="0" smtClean="0">
                <a:latin typeface="Calibri" pitchFamily="34" charset="0"/>
              </a:rPr>
              <a:t>Modellierung / Simulation</a:t>
            </a:r>
            <a:endParaRPr lang="de-DE" dirty="0">
              <a:latin typeface="Calibri" pitchFamily="34" charset="0"/>
            </a:endParaRPr>
          </a:p>
        </p:txBody>
      </p:sp>
      <p:sp>
        <p:nvSpPr>
          <p:cNvPr id="9" name="Textfeld 8"/>
          <p:cNvSpPr txBox="1"/>
          <p:nvPr/>
        </p:nvSpPr>
        <p:spPr>
          <a:xfrm>
            <a:off x="6810388" y="1714488"/>
            <a:ext cx="2928958" cy="1569660"/>
          </a:xfrm>
          <a:prstGeom prst="rect">
            <a:avLst/>
          </a:prstGeom>
          <a:noFill/>
        </p:spPr>
        <p:txBody>
          <a:bodyPr wrap="square" rtlCol="0">
            <a:spAutoFit/>
          </a:bodyPr>
          <a:lstStyle/>
          <a:p>
            <a:r>
              <a:rPr lang="de-DE" dirty="0" smtClean="0">
                <a:latin typeface="Calibri" pitchFamily="34" charset="0"/>
              </a:rPr>
              <a:t>„GIS-</a:t>
            </a:r>
            <a:r>
              <a:rPr lang="de-DE" dirty="0" err="1" smtClean="0">
                <a:latin typeface="Calibri" pitchFamily="34" charset="0"/>
              </a:rPr>
              <a:t>based</a:t>
            </a:r>
            <a:r>
              <a:rPr lang="de-DE" dirty="0" smtClean="0">
                <a:latin typeface="Calibri" pitchFamily="34" charset="0"/>
              </a:rPr>
              <a:t> </a:t>
            </a:r>
            <a:r>
              <a:rPr lang="de-DE" dirty="0" err="1" smtClean="0">
                <a:latin typeface="Calibri" pitchFamily="34" charset="0"/>
              </a:rPr>
              <a:t>modeling</a:t>
            </a:r>
            <a:r>
              <a:rPr lang="de-DE" dirty="0" smtClean="0">
                <a:latin typeface="Calibri" pitchFamily="34" charset="0"/>
              </a:rPr>
              <a:t> </a:t>
            </a:r>
            <a:r>
              <a:rPr lang="de-DE" dirty="0" err="1" smtClean="0">
                <a:latin typeface="Calibri" pitchFamily="34" charset="0"/>
              </a:rPr>
              <a:t>approach</a:t>
            </a:r>
            <a:r>
              <a:rPr lang="de-DE" dirty="0" smtClean="0">
                <a:latin typeface="Calibri" pitchFamily="34" charset="0"/>
              </a:rPr>
              <a:t> </a:t>
            </a:r>
            <a:r>
              <a:rPr lang="de-DE" dirty="0" err="1" smtClean="0">
                <a:latin typeface="Calibri" pitchFamily="34" charset="0"/>
              </a:rPr>
              <a:t>for</a:t>
            </a:r>
            <a:r>
              <a:rPr lang="de-DE" dirty="0" smtClean="0">
                <a:latin typeface="Calibri" pitchFamily="34" charset="0"/>
              </a:rPr>
              <a:t> </a:t>
            </a:r>
            <a:r>
              <a:rPr lang="de-DE" dirty="0" err="1" smtClean="0">
                <a:latin typeface="Calibri" pitchFamily="34" charset="0"/>
              </a:rPr>
              <a:t>energy</a:t>
            </a:r>
            <a:r>
              <a:rPr lang="de-DE" dirty="0" smtClean="0">
                <a:latin typeface="Calibri" pitchFamily="34" charset="0"/>
              </a:rPr>
              <a:t> </a:t>
            </a:r>
            <a:r>
              <a:rPr lang="de-DE" dirty="0" err="1" smtClean="0">
                <a:latin typeface="Calibri" pitchFamily="34" charset="0"/>
              </a:rPr>
              <a:t>systems</a:t>
            </a:r>
            <a:r>
              <a:rPr lang="de-DE" dirty="0" smtClean="0">
                <a:latin typeface="Calibri" pitchFamily="34" charset="0"/>
              </a:rPr>
              <a:t>“</a:t>
            </a:r>
          </a:p>
          <a:p>
            <a:r>
              <a:rPr lang="de-DE" sz="1200" dirty="0" err="1" smtClean="0">
                <a:latin typeface="Calibri" pitchFamily="34" charset="0"/>
              </a:rPr>
              <a:t>Biberacher</a:t>
            </a:r>
            <a:r>
              <a:rPr lang="de-DE" sz="1200" dirty="0" smtClean="0">
                <a:latin typeface="Calibri" pitchFamily="34" charset="0"/>
              </a:rPr>
              <a:t> (2008)</a:t>
            </a:r>
          </a:p>
          <a:p>
            <a:endParaRPr lang="de-DE" sz="2400" dirty="0">
              <a:latin typeface="Calibri" pitchFamily="34" charset="0"/>
            </a:endParaRPr>
          </a:p>
        </p:txBody>
      </p:sp>
      <p:sp>
        <p:nvSpPr>
          <p:cNvPr id="10" name="Textfeld 9"/>
          <p:cNvSpPr txBox="1"/>
          <p:nvPr/>
        </p:nvSpPr>
        <p:spPr>
          <a:xfrm>
            <a:off x="6738950" y="1000108"/>
            <a:ext cx="2928958" cy="707886"/>
          </a:xfrm>
          <a:prstGeom prst="rect">
            <a:avLst/>
          </a:prstGeom>
          <a:noFill/>
        </p:spPr>
        <p:txBody>
          <a:bodyPr wrap="square" rtlCol="0">
            <a:spAutoFit/>
          </a:bodyPr>
          <a:lstStyle/>
          <a:p>
            <a:r>
              <a:rPr lang="de-DE" dirty="0" smtClean="0"/>
              <a:t>Kopplung von GIS und Energiesystemmodellen</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21</a:t>
            </a:fld>
            <a:endParaRPr lang="de-DE" dirty="0"/>
          </a:p>
        </p:txBody>
      </p:sp>
      <p:sp>
        <p:nvSpPr>
          <p:cNvPr id="6" name="Text Box 24"/>
          <p:cNvSpPr txBox="1">
            <a:spLocks noChangeArrowheads="1"/>
          </p:cNvSpPr>
          <p:nvPr/>
        </p:nvSpPr>
        <p:spPr bwMode="auto">
          <a:xfrm>
            <a:off x="8152891" y="227053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7" name="Rectangle 25"/>
          <p:cNvSpPr>
            <a:spLocks noChangeArrowheads="1"/>
          </p:cNvSpPr>
          <p:nvPr/>
        </p:nvSpPr>
        <p:spPr bwMode="auto">
          <a:xfrm>
            <a:off x="514982" y="2214554"/>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Motivation</a:t>
            </a:r>
            <a:endParaRPr lang="de-DE" b="1" dirty="0">
              <a:solidFill>
                <a:schemeClr val="bg2">
                  <a:lumMod val="60000"/>
                  <a:lumOff val="40000"/>
                </a:schemeClr>
              </a:solidFill>
              <a:latin typeface="Calibri" pitchFamily="34" charset="0"/>
              <a:cs typeface="Calibri" pitchFamily="34" charset="0"/>
            </a:endParaRPr>
          </a:p>
          <a:p>
            <a:pPr>
              <a:lnSpc>
                <a:spcPct val="150000"/>
              </a:lnSpc>
            </a:pPr>
            <a:endParaRPr lang="de-DE" dirty="0">
              <a:solidFill>
                <a:schemeClr val="bg2">
                  <a:lumMod val="60000"/>
                  <a:lumOff val="40000"/>
                </a:schemeClr>
              </a:solidFill>
              <a:latin typeface="Calibri" pitchFamily="34" charset="0"/>
              <a:cs typeface="Calibri" pitchFamily="34" charset="0"/>
            </a:endParaRPr>
          </a:p>
        </p:txBody>
      </p:sp>
      <p:sp>
        <p:nvSpPr>
          <p:cNvPr id="8" name="Line 26"/>
          <p:cNvSpPr>
            <a:spLocks noChangeShapeType="1"/>
          </p:cNvSpPr>
          <p:nvPr/>
        </p:nvSpPr>
        <p:spPr bwMode="auto">
          <a:xfrm>
            <a:off x="490141" y="264318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9" name="Text Box 27"/>
          <p:cNvSpPr txBox="1">
            <a:spLocks noChangeArrowheads="1"/>
          </p:cNvSpPr>
          <p:nvPr/>
        </p:nvSpPr>
        <p:spPr bwMode="auto">
          <a:xfrm>
            <a:off x="8553400" y="2268943"/>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1</a:t>
            </a:r>
          </a:p>
        </p:txBody>
      </p:sp>
      <p:sp>
        <p:nvSpPr>
          <p:cNvPr id="10" name="Text Box 28"/>
          <p:cNvSpPr txBox="1">
            <a:spLocks noChangeArrowheads="1"/>
          </p:cNvSpPr>
          <p:nvPr/>
        </p:nvSpPr>
        <p:spPr bwMode="auto">
          <a:xfrm>
            <a:off x="8152891" y="334210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2" name="Line 30"/>
          <p:cNvSpPr>
            <a:spLocks noChangeShapeType="1"/>
          </p:cNvSpPr>
          <p:nvPr/>
        </p:nvSpPr>
        <p:spPr bwMode="auto">
          <a:xfrm>
            <a:off x="490141" y="3698100"/>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13" name="Text Box 31"/>
          <p:cNvSpPr txBox="1">
            <a:spLocks noChangeArrowheads="1"/>
          </p:cNvSpPr>
          <p:nvPr/>
        </p:nvSpPr>
        <p:spPr bwMode="auto">
          <a:xfrm>
            <a:off x="8553400" y="3340910"/>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3</a:t>
            </a:r>
            <a:endParaRPr lang="de-DE" b="1" dirty="0">
              <a:solidFill>
                <a:schemeClr val="bg2">
                  <a:lumMod val="60000"/>
                  <a:lumOff val="40000"/>
                </a:schemeClr>
              </a:solidFill>
              <a:latin typeface="Calibri" pitchFamily="34" charset="0"/>
              <a:cs typeface="Calibri" pitchFamily="34" charset="0"/>
            </a:endParaRPr>
          </a:p>
        </p:txBody>
      </p:sp>
      <p:sp>
        <p:nvSpPr>
          <p:cNvPr id="15" name="Rectangle 33"/>
          <p:cNvSpPr>
            <a:spLocks noChangeArrowheads="1"/>
          </p:cNvSpPr>
          <p:nvPr/>
        </p:nvSpPr>
        <p:spPr bwMode="auto">
          <a:xfrm>
            <a:off x="514982" y="2713855"/>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Analyse urbaner Formen </a:t>
            </a:r>
            <a:endParaRPr lang="de-DE" b="1" dirty="0">
              <a:solidFill>
                <a:schemeClr val="bg2">
                  <a:lumMod val="60000"/>
                  <a:lumOff val="40000"/>
                </a:schemeClr>
              </a:solidFill>
              <a:latin typeface="Calibri" pitchFamily="34" charset="0"/>
              <a:cs typeface="Calibri" pitchFamily="34" charset="0"/>
            </a:endParaRPr>
          </a:p>
        </p:txBody>
      </p:sp>
      <p:sp>
        <p:nvSpPr>
          <p:cNvPr id="18" name="Text Box 36"/>
          <p:cNvSpPr txBox="1">
            <a:spLocks noChangeArrowheads="1"/>
          </p:cNvSpPr>
          <p:nvPr/>
        </p:nvSpPr>
        <p:spPr bwMode="auto">
          <a:xfrm>
            <a:off x="8152891" y="2785691"/>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9" name="Line 38"/>
          <p:cNvSpPr>
            <a:spLocks noChangeShapeType="1"/>
          </p:cNvSpPr>
          <p:nvPr/>
        </p:nvSpPr>
        <p:spPr bwMode="auto">
          <a:xfrm>
            <a:off x="490141" y="3142485"/>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0" name="Text Box 39"/>
          <p:cNvSpPr txBox="1">
            <a:spLocks noChangeArrowheads="1"/>
          </p:cNvSpPr>
          <p:nvPr/>
        </p:nvSpPr>
        <p:spPr bwMode="auto">
          <a:xfrm>
            <a:off x="8553400" y="2785295"/>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2</a:t>
            </a:r>
            <a:endParaRPr lang="de-DE" b="1" dirty="0">
              <a:solidFill>
                <a:schemeClr val="bg2">
                  <a:lumMod val="60000"/>
                  <a:lumOff val="40000"/>
                </a:schemeClr>
              </a:solidFill>
              <a:latin typeface="Calibri" pitchFamily="34" charset="0"/>
              <a:cs typeface="Calibri" pitchFamily="34" charset="0"/>
            </a:endParaRPr>
          </a:p>
        </p:txBody>
      </p:sp>
      <p:sp>
        <p:nvSpPr>
          <p:cNvPr id="25" name="Rectangle 29"/>
          <p:cNvSpPr>
            <a:spLocks noChangeArrowheads="1"/>
          </p:cNvSpPr>
          <p:nvPr/>
        </p:nvSpPr>
        <p:spPr bwMode="auto">
          <a:xfrm>
            <a:off x="514982" y="3269472"/>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Zeitgeographie - GIS</a:t>
            </a:r>
            <a:endParaRPr lang="de-DE" b="1" dirty="0">
              <a:solidFill>
                <a:schemeClr val="bg2">
                  <a:lumMod val="60000"/>
                  <a:lumOff val="40000"/>
                </a:schemeClr>
              </a:solidFill>
              <a:latin typeface="Calibri" pitchFamily="34" charset="0"/>
              <a:cs typeface="Calibri" pitchFamily="34" charset="0"/>
            </a:endParaRPr>
          </a:p>
        </p:txBody>
      </p:sp>
      <p:sp>
        <p:nvSpPr>
          <p:cNvPr id="16" name="Text Box 28"/>
          <p:cNvSpPr txBox="1">
            <a:spLocks noChangeArrowheads="1"/>
          </p:cNvSpPr>
          <p:nvPr/>
        </p:nvSpPr>
        <p:spPr bwMode="auto">
          <a:xfrm>
            <a:off x="8151845" y="3876264"/>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7" name="Line 30"/>
          <p:cNvSpPr>
            <a:spLocks noChangeShapeType="1"/>
          </p:cNvSpPr>
          <p:nvPr/>
        </p:nvSpPr>
        <p:spPr bwMode="auto">
          <a:xfrm>
            <a:off x="489095" y="4286256"/>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1" name="Text Box 31"/>
          <p:cNvSpPr txBox="1">
            <a:spLocks noChangeArrowheads="1"/>
          </p:cNvSpPr>
          <p:nvPr/>
        </p:nvSpPr>
        <p:spPr bwMode="auto">
          <a:xfrm>
            <a:off x="8552354" y="3875074"/>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4</a:t>
            </a:r>
            <a:endParaRPr lang="de-DE" b="1" dirty="0">
              <a:solidFill>
                <a:schemeClr val="bg2">
                  <a:lumMod val="60000"/>
                  <a:lumOff val="40000"/>
                </a:schemeClr>
              </a:solidFill>
              <a:latin typeface="Calibri" pitchFamily="34" charset="0"/>
              <a:cs typeface="Calibri" pitchFamily="34" charset="0"/>
            </a:endParaRPr>
          </a:p>
        </p:txBody>
      </p:sp>
      <p:sp>
        <p:nvSpPr>
          <p:cNvPr id="22" name="Rectangle 29"/>
          <p:cNvSpPr>
            <a:spLocks noChangeArrowheads="1"/>
          </p:cNvSpPr>
          <p:nvPr/>
        </p:nvSpPr>
        <p:spPr bwMode="auto">
          <a:xfrm>
            <a:off x="513936" y="3819531"/>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Modellierung / Simulation</a:t>
            </a:r>
            <a:endParaRPr lang="de-DE" b="1" dirty="0">
              <a:solidFill>
                <a:schemeClr val="bg2">
                  <a:lumMod val="60000"/>
                  <a:lumOff val="40000"/>
                </a:schemeClr>
              </a:solidFill>
              <a:latin typeface="Calibri" pitchFamily="34" charset="0"/>
              <a:cs typeface="Calibri" pitchFamily="34" charset="0"/>
            </a:endParaRPr>
          </a:p>
        </p:txBody>
      </p:sp>
      <p:sp>
        <p:nvSpPr>
          <p:cNvPr id="23" name="Text Box 28"/>
          <p:cNvSpPr txBox="1">
            <a:spLocks noChangeArrowheads="1"/>
          </p:cNvSpPr>
          <p:nvPr/>
        </p:nvSpPr>
        <p:spPr bwMode="auto">
          <a:xfrm>
            <a:off x="8151845" y="4430322"/>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24" name="Line 30"/>
          <p:cNvSpPr>
            <a:spLocks noChangeShapeType="1"/>
          </p:cNvSpPr>
          <p:nvPr/>
        </p:nvSpPr>
        <p:spPr bwMode="auto">
          <a:xfrm>
            <a:off x="489095" y="478632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latin typeface="Calibri" pitchFamily="34" charset="0"/>
              <a:cs typeface="Calibri" pitchFamily="34" charset="0"/>
            </a:endParaRPr>
          </a:p>
        </p:txBody>
      </p:sp>
      <p:sp>
        <p:nvSpPr>
          <p:cNvPr id="26" name="Text Box 31"/>
          <p:cNvSpPr txBox="1">
            <a:spLocks noChangeArrowheads="1"/>
          </p:cNvSpPr>
          <p:nvPr/>
        </p:nvSpPr>
        <p:spPr bwMode="auto">
          <a:xfrm>
            <a:off x="8552354" y="4429132"/>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5</a:t>
            </a:r>
            <a:endParaRPr lang="de-DE" b="1" dirty="0">
              <a:solidFill>
                <a:schemeClr val="tx1"/>
              </a:solidFill>
              <a:latin typeface="Calibri" pitchFamily="34" charset="0"/>
              <a:cs typeface="Calibri" pitchFamily="34" charset="0"/>
            </a:endParaRPr>
          </a:p>
        </p:txBody>
      </p:sp>
      <p:sp>
        <p:nvSpPr>
          <p:cNvPr id="27" name="Rectangle 29"/>
          <p:cNvSpPr>
            <a:spLocks noChangeArrowheads="1"/>
          </p:cNvSpPr>
          <p:nvPr/>
        </p:nvSpPr>
        <p:spPr bwMode="auto">
          <a:xfrm>
            <a:off x="513936" y="4357694"/>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Fazit</a:t>
            </a:r>
            <a:endParaRPr lang="de-DE" b="1" dirty="0">
              <a:solidFill>
                <a:schemeClr val="tx1"/>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22</a:t>
            </a:fld>
            <a:endParaRPr lang="de-DE" dirty="0"/>
          </a:p>
        </p:txBody>
      </p:sp>
      <p:sp>
        <p:nvSpPr>
          <p:cNvPr id="6" name="Textfeld 5"/>
          <p:cNvSpPr txBox="1"/>
          <p:nvPr/>
        </p:nvSpPr>
        <p:spPr>
          <a:xfrm>
            <a:off x="1023910" y="1000108"/>
            <a:ext cx="7358114" cy="5262979"/>
          </a:xfrm>
          <a:prstGeom prst="rect">
            <a:avLst/>
          </a:prstGeom>
          <a:noFill/>
        </p:spPr>
        <p:txBody>
          <a:bodyPr wrap="square" rtlCol="0">
            <a:spAutoFit/>
          </a:bodyPr>
          <a:lstStyle/>
          <a:p>
            <a:endParaRPr lang="de-DE" sz="2400" dirty="0" smtClean="0">
              <a:latin typeface="Calibri" pitchFamily="34" charset="0"/>
            </a:endParaRPr>
          </a:p>
          <a:p>
            <a:r>
              <a:rPr lang="de-DE" sz="2400" dirty="0" smtClean="0">
                <a:latin typeface="Calibri" pitchFamily="34" charset="0"/>
              </a:rPr>
              <a:t>Küstengebiete (Wind On- und Offshore) sind wichtig für eine erfolgreiche Energiewende</a:t>
            </a:r>
          </a:p>
          <a:p>
            <a:endParaRPr lang="de-DE" sz="2400" dirty="0" smtClean="0">
              <a:latin typeface="Calibri" pitchFamily="34" charset="0"/>
            </a:endParaRPr>
          </a:p>
          <a:p>
            <a:r>
              <a:rPr lang="de-DE" sz="2400" dirty="0" smtClean="0">
                <a:latin typeface="Calibri" pitchFamily="34" charset="0"/>
              </a:rPr>
              <a:t>Geographische Informationssysteme sind Werkzeuge, die wichtige Aufgaben im Rahmen des Transformations-</a:t>
            </a:r>
            <a:r>
              <a:rPr lang="de-DE" sz="2400" dirty="0" err="1" smtClean="0">
                <a:latin typeface="Calibri" pitchFamily="34" charset="0"/>
              </a:rPr>
              <a:t>prozesses</a:t>
            </a:r>
            <a:r>
              <a:rPr lang="de-DE" sz="2400" dirty="0" smtClean="0">
                <a:latin typeface="Calibri" pitchFamily="34" charset="0"/>
              </a:rPr>
              <a:t> leisten (z.B. Akzeptanz Energiewende). </a:t>
            </a:r>
          </a:p>
          <a:p>
            <a:endParaRPr lang="de-DE" sz="2400" b="1" dirty="0" smtClean="0">
              <a:latin typeface="Calibri" pitchFamily="34" charset="0"/>
            </a:endParaRPr>
          </a:p>
          <a:p>
            <a:r>
              <a:rPr lang="de-DE" sz="2400" dirty="0" smtClean="0">
                <a:latin typeface="Calibri" pitchFamily="34" charset="0"/>
              </a:rPr>
              <a:t>GIS Werkzeuge müssen weiterentwickelt werden um für die Energiegeographie nutzbar zu sein </a:t>
            </a:r>
          </a:p>
          <a:p>
            <a:endParaRPr lang="de-DE" sz="2400" dirty="0" smtClean="0">
              <a:latin typeface="Calibri" pitchFamily="34" charset="0"/>
            </a:endParaRPr>
          </a:p>
          <a:p>
            <a:r>
              <a:rPr lang="de-DE" sz="2400" dirty="0" smtClean="0">
                <a:latin typeface="Calibri" pitchFamily="34" charset="0"/>
              </a:rPr>
              <a:t>Eine weitere Vernetzung (GIS – Statistik oder auch GIS - Energiesystemmodelle) ist notwendig</a:t>
            </a:r>
          </a:p>
          <a:p>
            <a:endParaRPr lang="de-DE" sz="2400" dirty="0" smtClean="0">
              <a:latin typeface="Calibri" pitchFamily="34" charset="0"/>
            </a:endParaRPr>
          </a:p>
        </p:txBody>
      </p:sp>
      <p:sp>
        <p:nvSpPr>
          <p:cNvPr id="7" name="Titel 1"/>
          <p:cNvSpPr>
            <a:spLocks noGrp="1"/>
          </p:cNvSpPr>
          <p:nvPr>
            <p:ph type="title"/>
          </p:nvPr>
        </p:nvSpPr>
        <p:spPr>
          <a:xfrm>
            <a:off x="128588" y="71438"/>
            <a:ext cx="8847137" cy="715962"/>
          </a:xfrm>
        </p:spPr>
        <p:txBody>
          <a:bodyPr/>
          <a:lstStyle/>
          <a:p>
            <a:r>
              <a:rPr lang="de-DE" b="0" dirty="0" smtClean="0">
                <a:latin typeface="Calibri" pitchFamily="34" charset="0"/>
              </a:rPr>
              <a:t>Fazit</a:t>
            </a:r>
            <a:endParaRPr lang="de-DE"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Calibri" pitchFamily="34" charset="0"/>
              </a:rPr>
              <a:t>Motivation </a:t>
            </a:r>
            <a:endParaRPr lang="de-DE" b="0" dirty="0">
              <a:latin typeface="Calibri" pitchFamily="34" charset="0"/>
            </a:endParaRPr>
          </a:p>
        </p:txBody>
      </p:sp>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3</a:t>
            </a:fld>
            <a:endParaRPr lang="de-DE" dirty="0"/>
          </a:p>
        </p:txBody>
      </p:sp>
      <p:pic>
        <p:nvPicPr>
          <p:cNvPr id="10" name="Grafik 3" descr="Vergleich_Barcelona_Atlanta.jpg"/>
          <p:cNvPicPr>
            <a:picLocks noChangeAspect="1"/>
          </p:cNvPicPr>
          <p:nvPr/>
        </p:nvPicPr>
        <p:blipFill>
          <a:blip r:embed="rId2"/>
          <a:srcRect/>
          <a:stretch>
            <a:fillRect/>
          </a:stretch>
        </p:blipFill>
        <p:spPr bwMode="auto">
          <a:xfrm>
            <a:off x="285750" y="1000125"/>
            <a:ext cx="6156325" cy="5029200"/>
          </a:xfrm>
          <a:prstGeom prst="rect">
            <a:avLst/>
          </a:prstGeom>
          <a:noFill/>
          <a:ln w="9525">
            <a:noFill/>
            <a:miter lim="800000"/>
            <a:headEnd/>
            <a:tailEnd/>
          </a:ln>
        </p:spPr>
      </p:pic>
      <p:sp>
        <p:nvSpPr>
          <p:cNvPr id="11" name="Textfeld 4"/>
          <p:cNvSpPr txBox="1">
            <a:spLocks noChangeArrowheads="1"/>
          </p:cNvSpPr>
          <p:nvPr/>
        </p:nvSpPr>
        <p:spPr bwMode="auto">
          <a:xfrm>
            <a:off x="285750" y="6072188"/>
            <a:ext cx="8001000" cy="276999"/>
          </a:xfrm>
          <a:prstGeom prst="rect">
            <a:avLst/>
          </a:prstGeom>
          <a:noFill/>
          <a:ln w="9525">
            <a:noFill/>
            <a:miter lim="800000"/>
            <a:headEnd/>
            <a:tailEnd/>
          </a:ln>
        </p:spPr>
        <p:txBody>
          <a:bodyPr>
            <a:spAutoFit/>
          </a:bodyPr>
          <a:lstStyle/>
          <a:p>
            <a:r>
              <a:rPr lang="de-DE" sz="1200" dirty="0" err="1" smtClean="0">
                <a:latin typeface="Calibri" pitchFamily="34" charset="0"/>
              </a:rPr>
              <a:t>Bertaud</a:t>
            </a:r>
            <a:r>
              <a:rPr lang="de-DE" sz="1200" dirty="0" smtClean="0">
                <a:latin typeface="Calibri" pitchFamily="34" charset="0"/>
              </a:rPr>
              <a:t> (2004)</a:t>
            </a:r>
            <a:endParaRPr lang="de-DE" sz="1200" dirty="0">
              <a:latin typeface="Calibri" pitchFamily="34" charset="0"/>
            </a:endParaRPr>
          </a:p>
        </p:txBody>
      </p:sp>
      <p:sp>
        <p:nvSpPr>
          <p:cNvPr id="12" name="Textfeld 11"/>
          <p:cNvSpPr txBox="1"/>
          <p:nvPr/>
        </p:nvSpPr>
        <p:spPr>
          <a:xfrm>
            <a:off x="6381760" y="1428736"/>
            <a:ext cx="3357586" cy="1569660"/>
          </a:xfrm>
          <a:prstGeom prst="rect">
            <a:avLst/>
          </a:prstGeom>
          <a:noFill/>
        </p:spPr>
        <p:txBody>
          <a:bodyPr wrap="square" rtlCol="0">
            <a:spAutoFit/>
          </a:bodyPr>
          <a:lstStyle/>
          <a:p>
            <a:r>
              <a:rPr lang="de-DE" sz="2400" dirty="0" smtClean="0">
                <a:latin typeface="Calibri" pitchFamily="34" charset="0"/>
              </a:rPr>
              <a:t>Beeinflusst die Energienachfrage als auch die Möglichkeiten der Energiebereitstellung</a:t>
            </a:r>
            <a:endParaRPr lang="de-DE" sz="2400" dirty="0">
              <a:latin typeface="Calibri" pitchFamily="34" charset="0"/>
            </a:endParaRPr>
          </a:p>
        </p:txBody>
      </p:sp>
      <p:sp>
        <p:nvSpPr>
          <p:cNvPr id="16" name="Textfeld 15"/>
          <p:cNvSpPr txBox="1"/>
          <p:nvPr/>
        </p:nvSpPr>
        <p:spPr>
          <a:xfrm>
            <a:off x="6453198" y="3214686"/>
            <a:ext cx="3357586" cy="1938992"/>
          </a:xfrm>
          <a:prstGeom prst="rect">
            <a:avLst/>
          </a:prstGeom>
          <a:noFill/>
        </p:spPr>
        <p:txBody>
          <a:bodyPr wrap="square" rtlCol="0">
            <a:spAutoFit/>
          </a:bodyPr>
          <a:lstStyle/>
          <a:p>
            <a:r>
              <a:rPr lang="de-DE" sz="2400" dirty="0" smtClean="0">
                <a:latin typeface="Calibri" pitchFamily="34" charset="0"/>
              </a:rPr>
              <a:t>Betrifft verschiedene Formen von Energie: Wärme, Elektrizität, chemische Energie (Treibstoffe)</a:t>
            </a:r>
            <a:endParaRPr lang="de-DE" sz="2400" dirty="0">
              <a:latin typeface="Calibri" pitchFamily="34" charset="0"/>
            </a:endParaRPr>
          </a:p>
        </p:txBody>
      </p:sp>
      <p:sp>
        <p:nvSpPr>
          <p:cNvPr id="17" name="Textfeld 16"/>
          <p:cNvSpPr txBox="1"/>
          <p:nvPr/>
        </p:nvSpPr>
        <p:spPr>
          <a:xfrm>
            <a:off x="6548414" y="5429264"/>
            <a:ext cx="3357586" cy="461665"/>
          </a:xfrm>
          <a:prstGeom prst="rect">
            <a:avLst/>
          </a:prstGeom>
          <a:noFill/>
        </p:spPr>
        <p:txBody>
          <a:bodyPr wrap="square" rtlCol="0">
            <a:spAutoFit/>
          </a:bodyPr>
          <a:lstStyle/>
          <a:p>
            <a:r>
              <a:rPr lang="de-DE" sz="2400" dirty="0" smtClean="0">
                <a:latin typeface="Calibri" pitchFamily="34" charset="0"/>
              </a:rPr>
              <a:t>Wärmeinseln</a:t>
            </a:r>
            <a:endParaRPr lang="de-DE" sz="24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Calibri" pitchFamily="34" charset="0"/>
              </a:rPr>
              <a:t>Motivation </a:t>
            </a:r>
            <a:endParaRPr lang="de-DE" b="0" dirty="0">
              <a:latin typeface="Calibri" pitchFamily="34" charset="0"/>
            </a:endParaRPr>
          </a:p>
        </p:txBody>
      </p:sp>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4</a:t>
            </a:fld>
            <a:endParaRPr lang="de-DE" dirty="0"/>
          </a:p>
        </p:txBody>
      </p:sp>
      <p:pic>
        <p:nvPicPr>
          <p:cNvPr id="7" name="Grafik 6" descr="Atlanta_driving_day.gif"/>
          <p:cNvPicPr>
            <a:picLocks noChangeAspect="1"/>
          </p:cNvPicPr>
          <p:nvPr/>
        </p:nvPicPr>
        <p:blipFill>
          <a:blip r:embed="rId2"/>
          <a:stretch>
            <a:fillRect/>
          </a:stretch>
        </p:blipFill>
        <p:spPr>
          <a:xfrm>
            <a:off x="1143000" y="1544483"/>
            <a:ext cx="7620000" cy="4419600"/>
          </a:xfrm>
          <a:prstGeom prst="rect">
            <a:avLst/>
          </a:prstGeom>
        </p:spPr>
      </p:pic>
      <p:sp>
        <p:nvSpPr>
          <p:cNvPr id="6" name="Textfeld 4"/>
          <p:cNvSpPr txBox="1">
            <a:spLocks noChangeArrowheads="1"/>
          </p:cNvSpPr>
          <p:nvPr/>
        </p:nvSpPr>
        <p:spPr bwMode="auto">
          <a:xfrm>
            <a:off x="1095348" y="5968861"/>
            <a:ext cx="1285884" cy="246221"/>
          </a:xfrm>
          <a:prstGeom prst="rect">
            <a:avLst/>
          </a:prstGeom>
          <a:noFill/>
          <a:ln w="9525">
            <a:noFill/>
            <a:miter lim="800000"/>
            <a:headEnd/>
            <a:tailEnd/>
          </a:ln>
        </p:spPr>
        <p:txBody>
          <a:bodyPr wrap="square">
            <a:spAutoFit/>
          </a:bodyPr>
          <a:lstStyle/>
          <a:p>
            <a:r>
              <a:rPr lang="de-DE" sz="1000" dirty="0" smtClean="0"/>
              <a:t>Quelle: ?</a:t>
            </a:r>
            <a:endParaRPr lang="de-DE" sz="1000" dirty="0"/>
          </a:p>
        </p:txBody>
      </p:sp>
      <p:sp>
        <p:nvSpPr>
          <p:cNvPr id="8" name="Textfeld 7"/>
          <p:cNvSpPr txBox="1"/>
          <p:nvPr/>
        </p:nvSpPr>
        <p:spPr>
          <a:xfrm>
            <a:off x="1166786" y="1071546"/>
            <a:ext cx="7286676" cy="461665"/>
          </a:xfrm>
          <a:prstGeom prst="rect">
            <a:avLst/>
          </a:prstGeom>
          <a:noFill/>
        </p:spPr>
        <p:txBody>
          <a:bodyPr wrap="square" rtlCol="0">
            <a:spAutoFit/>
          </a:bodyPr>
          <a:lstStyle/>
          <a:p>
            <a:r>
              <a:rPr lang="de-DE" sz="2400" dirty="0" smtClean="0">
                <a:latin typeface="Calibri" pitchFamily="34" charset="0"/>
              </a:rPr>
              <a:t>Täglich erbrachte PKW Fahrleistung in Atlanta</a:t>
            </a:r>
            <a:endParaRPr lang="de-DE"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5</a:t>
            </a:fld>
            <a:endParaRPr lang="de-DE" dirty="0"/>
          </a:p>
        </p:txBody>
      </p:sp>
      <p:sp>
        <p:nvSpPr>
          <p:cNvPr id="6" name="Titel 1"/>
          <p:cNvSpPr>
            <a:spLocks noGrp="1"/>
          </p:cNvSpPr>
          <p:nvPr>
            <p:ph type="title"/>
          </p:nvPr>
        </p:nvSpPr>
        <p:spPr>
          <a:xfrm>
            <a:off x="128588" y="71438"/>
            <a:ext cx="8847137" cy="715962"/>
          </a:xfrm>
        </p:spPr>
        <p:txBody>
          <a:bodyPr/>
          <a:lstStyle/>
          <a:p>
            <a:r>
              <a:rPr lang="de-DE" b="0" dirty="0" smtClean="0">
                <a:latin typeface="Calibri" pitchFamily="34" charset="0"/>
              </a:rPr>
              <a:t>Motivation </a:t>
            </a:r>
            <a:endParaRPr lang="de-DE" b="0" dirty="0">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309530" y="1142984"/>
            <a:ext cx="5305425" cy="5305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80968" y="1214422"/>
            <a:ext cx="1685925" cy="2686050"/>
          </a:xfrm>
          <a:prstGeom prst="rect">
            <a:avLst/>
          </a:prstGeom>
          <a:noFill/>
          <a:ln w="9525">
            <a:noFill/>
            <a:miter lim="800000"/>
            <a:headEnd/>
            <a:tailEnd/>
          </a:ln>
          <a:effectLst/>
        </p:spPr>
      </p:pic>
      <p:sp>
        <p:nvSpPr>
          <p:cNvPr id="9" name="Textfeld 8"/>
          <p:cNvSpPr txBox="1"/>
          <p:nvPr/>
        </p:nvSpPr>
        <p:spPr>
          <a:xfrm>
            <a:off x="23778" y="785794"/>
            <a:ext cx="7715304" cy="461665"/>
          </a:xfrm>
          <a:prstGeom prst="rect">
            <a:avLst/>
          </a:prstGeom>
          <a:noFill/>
        </p:spPr>
        <p:txBody>
          <a:bodyPr wrap="square" rtlCol="0">
            <a:spAutoFit/>
          </a:bodyPr>
          <a:lstStyle/>
          <a:p>
            <a:r>
              <a:rPr lang="de-DE" sz="2400" dirty="0" smtClean="0">
                <a:latin typeface="Calibri" pitchFamily="34" charset="0"/>
              </a:rPr>
              <a:t>Zersiedlung an der Südostküste Spaniens (1990-2000)</a:t>
            </a:r>
            <a:endParaRPr lang="de-DE" sz="2400" dirty="0">
              <a:latin typeface="Calibri" pitchFamily="34" charset="0"/>
            </a:endParaRPr>
          </a:p>
        </p:txBody>
      </p:sp>
      <p:sp>
        <p:nvSpPr>
          <p:cNvPr id="10" name="Textfeld 9"/>
          <p:cNvSpPr txBox="1"/>
          <p:nvPr/>
        </p:nvSpPr>
        <p:spPr>
          <a:xfrm>
            <a:off x="5667380" y="1571612"/>
            <a:ext cx="3071834" cy="1785104"/>
          </a:xfrm>
          <a:prstGeom prst="rect">
            <a:avLst/>
          </a:prstGeom>
          <a:noFill/>
        </p:spPr>
        <p:txBody>
          <a:bodyPr wrap="square" rtlCol="0">
            <a:spAutoFit/>
          </a:bodyPr>
          <a:lstStyle/>
          <a:p>
            <a:r>
              <a:rPr lang="de-DE" sz="2400" dirty="0" smtClean="0">
                <a:latin typeface="Calibri" pitchFamily="34" charset="0"/>
              </a:rPr>
              <a:t>Urban </a:t>
            </a:r>
            <a:r>
              <a:rPr lang="de-DE" sz="2400" dirty="0" err="1" smtClean="0">
                <a:latin typeface="Calibri" pitchFamily="34" charset="0"/>
              </a:rPr>
              <a:t>Sprawl</a:t>
            </a:r>
            <a:r>
              <a:rPr lang="de-DE" sz="2400" dirty="0" smtClean="0">
                <a:latin typeface="Calibri" pitchFamily="34" charset="0"/>
              </a:rPr>
              <a:t> in Europe -  </a:t>
            </a:r>
            <a:r>
              <a:rPr lang="de-DE" sz="2400" dirty="0" err="1" smtClean="0">
                <a:latin typeface="Calibri" pitchFamily="34" charset="0"/>
              </a:rPr>
              <a:t>the</a:t>
            </a:r>
            <a:r>
              <a:rPr lang="de-DE" sz="2400" dirty="0" smtClean="0">
                <a:latin typeface="Calibri" pitchFamily="34" charset="0"/>
              </a:rPr>
              <a:t> </a:t>
            </a:r>
            <a:r>
              <a:rPr lang="de-DE" sz="2400" dirty="0" err="1" smtClean="0">
                <a:latin typeface="Calibri" pitchFamily="34" charset="0"/>
              </a:rPr>
              <a:t>ignored</a:t>
            </a:r>
            <a:r>
              <a:rPr lang="de-DE" sz="2400" dirty="0" smtClean="0">
                <a:latin typeface="Calibri" pitchFamily="34" charset="0"/>
              </a:rPr>
              <a:t> </a:t>
            </a:r>
            <a:r>
              <a:rPr lang="de-DE" sz="2400" dirty="0" err="1" smtClean="0">
                <a:latin typeface="Calibri" pitchFamily="34" charset="0"/>
              </a:rPr>
              <a:t>challenge</a:t>
            </a:r>
            <a:endParaRPr lang="de-DE" sz="2400" dirty="0" smtClean="0">
              <a:latin typeface="Calibri" pitchFamily="34" charset="0"/>
            </a:endParaRPr>
          </a:p>
          <a:p>
            <a:r>
              <a:rPr lang="de-DE" sz="1800" dirty="0" smtClean="0">
                <a:latin typeface="Calibri" pitchFamily="34" charset="0"/>
              </a:rPr>
              <a:t>EEA (2006)</a:t>
            </a:r>
          </a:p>
          <a:p>
            <a:endParaRPr lang="de-DE" dirty="0"/>
          </a:p>
        </p:txBody>
      </p:sp>
      <p:sp>
        <p:nvSpPr>
          <p:cNvPr id="11" name="Textfeld 10"/>
          <p:cNvSpPr txBox="1"/>
          <p:nvPr/>
        </p:nvSpPr>
        <p:spPr>
          <a:xfrm>
            <a:off x="5881694" y="3571876"/>
            <a:ext cx="3786214" cy="1569660"/>
          </a:xfrm>
          <a:prstGeom prst="rect">
            <a:avLst/>
          </a:prstGeom>
          <a:noFill/>
        </p:spPr>
        <p:txBody>
          <a:bodyPr wrap="square" rtlCol="0">
            <a:spAutoFit/>
          </a:bodyPr>
          <a:lstStyle/>
          <a:p>
            <a:pPr>
              <a:buFont typeface="Arial" pitchFamily="34" charset="0"/>
              <a:buChar char="•"/>
            </a:pPr>
            <a:r>
              <a:rPr lang="de-DE" sz="2400" dirty="0" smtClean="0">
                <a:latin typeface="Calibri" pitchFamily="34" charset="0"/>
              </a:rPr>
              <a:t> schnellere Urbanisierung  </a:t>
            </a:r>
          </a:p>
          <a:p>
            <a:r>
              <a:rPr lang="de-DE" sz="2400" dirty="0" smtClean="0">
                <a:latin typeface="Calibri" pitchFamily="34" charset="0"/>
              </a:rPr>
              <a:t>   in Küstengebieten</a:t>
            </a:r>
          </a:p>
          <a:p>
            <a:pPr>
              <a:buFont typeface="Arial" pitchFamily="34" charset="0"/>
              <a:buChar char="•"/>
            </a:pPr>
            <a:r>
              <a:rPr lang="de-DE" sz="2400" dirty="0" smtClean="0">
                <a:latin typeface="Calibri" pitchFamily="34" charset="0"/>
              </a:rPr>
              <a:t> besondere  </a:t>
            </a:r>
          </a:p>
          <a:p>
            <a:r>
              <a:rPr lang="de-DE" sz="2400" dirty="0" smtClean="0">
                <a:latin typeface="Calibri" pitchFamily="34" charset="0"/>
              </a:rPr>
              <a:t>  Verwundbarkeit der Küsten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6</a:t>
            </a:fld>
            <a:endParaRPr lang="de-DE" dirty="0"/>
          </a:p>
        </p:txBody>
      </p:sp>
      <p:sp>
        <p:nvSpPr>
          <p:cNvPr id="6" name="Text Box 24"/>
          <p:cNvSpPr txBox="1">
            <a:spLocks noChangeArrowheads="1"/>
          </p:cNvSpPr>
          <p:nvPr/>
        </p:nvSpPr>
        <p:spPr bwMode="auto">
          <a:xfrm>
            <a:off x="8152891" y="227053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7" name="Rectangle 25"/>
          <p:cNvSpPr>
            <a:spLocks noChangeArrowheads="1"/>
          </p:cNvSpPr>
          <p:nvPr/>
        </p:nvSpPr>
        <p:spPr bwMode="auto">
          <a:xfrm>
            <a:off x="514982" y="2214554"/>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Motivation</a:t>
            </a:r>
            <a:endParaRPr lang="de-DE" b="1" dirty="0">
              <a:solidFill>
                <a:schemeClr val="bg2">
                  <a:lumMod val="60000"/>
                  <a:lumOff val="40000"/>
                </a:schemeClr>
              </a:solidFill>
              <a:latin typeface="Calibri" pitchFamily="34" charset="0"/>
              <a:cs typeface="Calibri" pitchFamily="34" charset="0"/>
            </a:endParaRPr>
          </a:p>
          <a:p>
            <a:pPr>
              <a:lnSpc>
                <a:spcPct val="150000"/>
              </a:lnSpc>
            </a:pPr>
            <a:endParaRPr lang="de-DE" dirty="0">
              <a:solidFill>
                <a:schemeClr val="bg2">
                  <a:lumMod val="60000"/>
                  <a:lumOff val="40000"/>
                </a:schemeClr>
              </a:solidFill>
              <a:latin typeface="Calibri" pitchFamily="34" charset="0"/>
              <a:cs typeface="Calibri" pitchFamily="34" charset="0"/>
            </a:endParaRPr>
          </a:p>
        </p:txBody>
      </p:sp>
      <p:sp>
        <p:nvSpPr>
          <p:cNvPr id="8" name="Line 26"/>
          <p:cNvSpPr>
            <a:spLocks noChangeShapeType="1"/>
          </p:cNvSpPr>
          <p:nvPr/>
        </p:nvSpPr>
        <p:spPr bwMode="auto">
          <a:xfrm>
            <a:off x="490141" y="264318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9" name="Text Box 27"/>
          <p:cNvSpPr txBox="1">
            <a:spLocks noChangeArrowheads="1"/>
          </p:cNvSpPr>
          <p:nvPr/>
        </p:nvSpPr>
        <p:spPr bwMode="auto">
          <a:xfrm>
            <a:off x="8553400" y="2268943"/>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1</a:t>
            </a:r>
          </a:p>
        </p:txBody>
      </p:sp>
      <p:sp>
        <p:nvSpPr>
          <p:cNvPr id="10" name="Text Box 28"/>
          <p:cNvSpPr txBox="1">
            <a:spLocks noChangeArrowheads="1"/>
          </p:cNvSpPr>
          <p:nvPr/>
        </p:nvSpPr>
        <p:spPr bwMode="auto">
          <a:xfrm>
            <a:off x="8152891" y="3342100"/>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2" name="Line 30"/>
          <p:cNvSpPr>
            <a:spLocks noChangeShapeType="1"/>
          </p:cNvSpPr>
          <p:nvPr/>
        </p:nvSpPr>
        <p:spPr bwMode="auto">
          <a:xfrm>
            <a:off x="490141" y="3698100"/>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13" name="Text Box 31"/>
          <p:cNvSpPr txBox="1">
            <a:spLocks noChangeArrowheads="1"/>
          </p:cNvSpPr>
          <p:nvPr/>
        </p:nvSpPr>
        <p:spPr bwMode="auto">
          <a:xfrm>
            <a:off x="8553400" y="3340910"/>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3</a:t>
            </a:r>
            <a:endParaRPr lang="de-DE" b="1" dirty="0">
              <a:solidFill>
                <a:schemeClr val="bg2">
                  <a:lumMod val="60000"/>
                  <a:lumOff val="40000"/>
                </a:schemeClr>
              </a:solidFill>
              <a:latin typeface="Calibri" pitchFamily="34" charset="0"/>
              <a:cs typeface="Calibri" pitchFamily="34" charset="0"/>
            </a:endParaRPr>
          </a:p>
        </p:txBody>
      </p:sp>
      <p:sp>
        <p:nvSpPr>
          <p:cNvPr id="15" name="Rectangle 33"/>
          <p:cNvSpPr>
            <a:spLocks noChangeArrowheads="1"/>
          </p:cNvSpPr>
          <p:nvPr/>
        </p:nvSpPr>
        <p:spPr bwMode="auto">
          <a:xfrm>
            <a:off x="514982" y="2713855"/>
            <a:ext cx="8074422" cy="395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tx1"/>
                </a:solidFill>
                <a:latin typeface="Calibri" pitchFamily="34" charset="0"/>
                <a:cs typeface="Calibri" pitchFamily="34" charset="0"/>
              </a:rPr>
              <a:t>Analyse urbaner Formen </a:t>
            </a:r>
            <a:endParaRPr lang="de-DE" b="1" dirty="0">
              <a:solidFill>
                <a:schemeClr val="tx1"/>
              </a:solidFill>
              <a:latin typeface="Calibri" pitchFamily="34" charset="0"/>
              <a:cs typeface="Calibri" pitchFamily="34" charset="0"/>
            </a:endParaRPr>
          </a:p>
        </p:txBody>
      </p:sp>
      <p:sp>
        <p:nvSpPr>
          <p:cNvPr id="18" name="Text Box 36"/>
          <p:cNvSpPr txBox="1">
            <a:spLocks noChangeArrowheads="1"/>
          </p:cNvSpPr>
          <p:nvPr/>
        </p:nvSpPr>
        <p:spPr bwMode="auto">
          <a:xfrm>
            <a:off x="8152891" y="2785691"/>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tx1"/>
                </a:solidFill>
                <a:latin typeface="Calibri" pitchFamily="34" charset="0"/>
                <a:cs typeface="Calibri" pitchFamily="34" charset="0"/>
              </a:rPr>
              <a:t>I                 I</a:t>
            </a:r>
          </a:p>
        </p:txBody>
      </p:sp>
      <p:sp>
        <p:nvSpPr>
          <p:cNvPr id="19" name="Line 38"/>
          <p:cNvSpPr>
            <a:spLocks noChangeShapeType="1"/>
          </p:cNvSpPr>
          <p:nvPr/>
        </p:nvSpPr>
        <p:spPr bwMode="auto">
          <a:xfrm>
            <a:off x="490141" y="3142485"/>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tx1"/>
              </a:solidFill>
              <a:latin typeface="Calibri" pitchFamily="34" charset="0"/>
              <a:cs typeface="Calibri" pitchFamily="34" charset="0"/>
            </a:endParaRPr>
          </a:p>
        </p:txBody>
      </p:sp>
      <p:sp>
        <p:nvSpPr>
          <p:cNvPr id="20" name="Text Box 39"/>
          <p:cNvSpPr txBox="1">
            <a:spLocks noChangeArrowheads="1"/>
          </p:cNvSpPr>
          <p:nvPr/>
        </p:nvSpPr>
        <p:spPr bwMode="auto">
          <a:xfrm>
            <a:off x="8553400" y="2785295"/>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tx1"/>
                </a:solidFill>
                <a:latin typeface="Calibri" pitchFamily="34" charset="0"/>
                <a:cs typeface="Calibri" pitchFamily="34" charset="0"/>
              </a:rPr>
              <a:t>Teil </a:t>
            </a:r>
            <a:r>
              <a:rPr lang="de-DE" b="1" dirty="0" smtClean="0">
                <a:solidFill>
                  <a:schemeClr val="tx1"/>
                </a:solidFill>
                <a:latin typeface="Calibri" pitchFamily="34" charset="0"/>
                <a:cs typeface="Calibri" pitchFamily="34" charset="0"/>
              </a:rPr>
              <a:t>2</a:t>
            </a:r>
            <a:endParaRPr lang="de-DE" b="1" dirty="0">
              <a:solidFill>
                <a:schemeClr val="tx1"/>
              </a:solidFill>
              <a:latin typeface="Calibri" pitchFamily="34" charset="0"/>
              <a:cs typeface="Calibri" pitchFamily="34" charset="0"/>
            </a:endParaRPr>
          </a:p>
        </p:txBody>
      </p:sp>
      <p:sp>
        <p:nvSpPr>
          <p:cNvPr id="25" name="Rectangle 29"/>
          <p:cNvSpPr>
            <a:spLocks noChangeArrowheads="1"/>
          </p:cNvSpPr>
          <p:nvPr/>
        </p:nvSpPr>
        <p:spPr bwMode="auto">
          <a:xfrm>
            <a:off x="514982" y="3269472"/>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Zeitgeographie - GIS</a:t>
            </a:r>
            <a:endParaRPr lang="de-DE" b="1" dirty="0">
              <a:solidFill>
                <a:schemeClr val="bg2">
                  <a:lumMod val="60000"/>
                  <a:lumOff val="40000"/>
                </a:schemeClr>
              </a:solidFill>
              <a:latin typeface="Calibri" pitchFamily="34" charset="0"/>
              <a:cs typeface="Calibri" pitchFamily="34" charset="0"/>
            </a:endParaRPr>
          </a:p>
        </p:txBody>
      </p:sp>
      <p:sp>
        <p:nvSpPr>
          <p:cNvPr id="16" name="Text Box 28"/>
          <p:cNvSpPr txBox="1">
            <a:spLocks noChangeArrowheads="1"/>
          </p:cNvSpPr>
          <p:nvPr/>
        </p:nvSpPr>
        <p:spPr bwMode="auto">
          <a:xfrm>
            <a:off x="8151845" y="3876264"/>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17" name="Line 30"/>
          <p:cNvSpPr>
            <a:spLocks noChangeShapeType="1"/>
          </p:cNvSpPr>
          <p:nvPr/>
        </p:nvSpPr>
        <p:spPr bwMode="auto">
          <a:xfrm>
            <a:off x="489095" y="4286256"/>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1" name="Text Box 31"/>
          <p:cNvSpPr txBox="1">
            <a:spLocks noChangeArrowheads="1"/>
          </p:cNvSpPr>
          <p:nvPr/>
        </p:nvSpPr>
        <p:spPr bwMode="auto">
          <a:xfrm>
            <a:off x="8552354" y="3875074"/>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4</a:t>
            </a:r>
            <a:endParaRPr lang="de-DE" b="1" dirty="0">
              <a:solidFill>
                <a:schemeClr val="bg2">
                  <a:lumMod val="60000"/>
                  <a:lumOff val="40000"/>
                </a:schemeClr>
              </a:solidFill>
              <a:latin typeface="Calibri" pitchFamily="34" charset="0"/>
              <a:cs typeface="Calibri" pitchFamily="34" charset="0"/>
            </a:endParaRPr>
          </a:p>
        </p:txBody>
      </p:sp>
      <p:sp>
        <p:nvSpPr>
          <p:cNvPr id="22" name="Rectangle 29"/>
          <p:cNvSpPr>
            <a:spLocks noChangeArrowheads="1"/>
          </p:cNvSpPr>
          <p:nvPr/>
        </p:nvSpPr>
        <p:spPr bwMode="auto">
          <a:xfrm>
            <a:off x="513936" y="3819531"/>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Modellierung / Simulation</a:t>
            </a:r>
            <a:endParaRPr lang="de-DE" b="1" dirty="0">
              <a:solidFill>
                <a:schemeClr val="bg2">
                  <a:lumMod val="60000"/>
                  <a:lumOff val="40000"/>
                </a:schemeClr>
              </a:solidFill>
              <a:latin typeface="Calibri" pitchFamily="34" charset="0"/>
              <a:cs typeface="Calibri" pitchFamily="34" charset="0"/>
            </a:endParaRPr>
          </a:p>
        </p:txBody>
      </p:sp>
      <p:sp>
        <p:nvSpPr>
          <p:cNvPr id="23" name="Text Box 28"/>
          <p:cNvSpPr txBox="1">
            <a:spLocks noChangeArrowheads="1"/>
          </p:cNvSpPr>
          <p:nvPr/>
        </p:nvSpPr>
        <p:spPr bwMode="auto">
          <a:xfrm>
            <a:off x="8151845" y="4430322"/>
            <a:ext cx="14446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solidFill>
                  <a:schemeClr val="bg2">
                    <a:lumMod val="60000"/>
                    <a:lumOff val="40000"/>
                  </a:schemeClr>
                </a:solidFill>
                <a:latin typeface="Calibri" pitchFamily="34" charset="0"/>
                <a:cs typeface="Calibri" pitchFamily="34" charset="0"/>
              </a:rPr>
              <a:t>I                 I</a:t>
            </a:r>
          </a:p>
        </p:txBody>
      </p:sp>
      <p:sp>
        <p:nvSpPr>
          <p:cNvPr id="24" name="Line 30"/>
          <p:cNvSpPr>
            <a:spLocks noChangeShapeType="1"/>
          </p:cNvSpPr>
          <p:nvPr/>
        </p:nvSpPr>
        <p:spPr bwMode="auto">
          <a:xfrm>
            <a:off x="489095" y="4786322"/>
            <a:ext cx="9009988"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de-DE" dirty="0">
              <a:solidFill>
                <a:schemeClr val="bg2">
                  <a:lumMod val="60000"/>
                  <a:lumOff val="40000"/>
                </a:schemeClr>
              </a:solidFill>
              <a:latin typeface="Calibri" pitchFamily="34" charset="0"/>
              <a:cs typeface="Calibri" pitchFamily="34" charset="0"/>
            </a:endParaRPr>
          </a:p>
        </p:txBody>
      </p:sp>
      <p:sp>
        <p:nvSpPr>
          <p:cNvPr id="26" name="Text Box 31"/>
          <p:cNvSpPr txBox="1">
            <a:spLocks noChangeArrowheads="1"/>
          </p:cNvSpPr>
          <p:nvPr/>
        </p:nvSpPr>
        <p:spPr bwMode="auto">
          <a:xfrm>
            <a:off x="8552354" y="4429132"/>
            <a:ext cx="93728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b="1" dirty="0">
                <a:solidFill>
                  <a:schemeClr val="bg2">
                    <a:lumMod val="60000"/>
                    <a:lumOff val="40000"/>
                  </a:schemeClr>
                </a:solidFill>
                <a:latin typeface="Calibri" pitchFamily="34" charset="0"/>
                <a:cs typeface="Calibri" pitchFamily="34" charset="0"/>
              </a:rPr>
              <a:t>Teil </a:t>
            </a:r>
            <a:r>
              <a:rPr lang="de-DE" b="1" dirty="0" smtClean="0">
                <a:solidFill>
                  <a:schemeClr val="bg2">
                    <a:lumMod val="60000"/>
                    <a:lumOff val="40000"/>
                  </a:schemeClr>
                </a:solidFill>
                <a:latin typeface="Calibri" pitchFamily="34" charset="0"/>
                <a:cs typeface="Calibri" pitchFamily="34" charset="0"/>
              </a:rPr>
              <a:t>5</a:t>
            </a:r>
            <a:endParaRPr lang="de-DE" b="1" dirty="0">
              <a:solidFill>
                <a:schemeClr val="bg2">
                  <a:lumMod val="60000"/>
                  <a:lumOff val="40000"/>
                </a:schemeClr>
              </a:solidFill>
              <a:latin typeface="Calibri" pitchFamily="34" charset="0"/>
              <a:cs typeface="Calibri" pitchFamily="34" charset="0"/>
            </a:endParaRPr>
          </a:p>
        </p:txBody>
      </p:sp>
      <p:sp>
        <p:nvSpPr>
          <p:cNvPr id="27" name="Rectangle 29"/>
          <p:cNvSpPr>
            <a:spLocks noChangeArrowheads="1"/>
          </p:cNvSpPr>
          <p:nvPr/>
        </p:nvSpPr>
        <p:spPr bwMode="auto">
          <a:xfrm>
            <a:off x="513936" y="4357694"/>
            <a:ext cx="8074422"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150000"/>
              </a:lnSpc>
            </a:pPr>
            <a:r>
              <a:rPr lang="de-DE" b="1" dirty="0" smtClean="0">
                <a:solidFill>
                  <a:schemeClr val="bg2">
                    <a:lumMod val="60000"/>
                    <a:lumOff val="40000"/>
                  </a:schemeClr>
                </a:solidFill>
                <a:latin typeface="Calibri" pitchFamily="34" charset="0"/>
                <a:cs typeface="Calibri" pitchFamily="34" charset="0"/>
              </a:rPr>
              <a:t>Fazit</a:t>
            </a:r>
            <a:endParaRPr lang="de-DE" b="1" dirty="0">
              <a:solidFill>
                <a:schemeClr val="bg2">
                  <a:lumMod val="60000"/>
                  <a:lumOff val="40000"/>
                </a:schemeClr>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7</a:t>
            </a:fld>
            <a:endParaRPr lang="de-DE" dirty="0"/>
          </a:p>
        </p:txBody>
      </p:sp>
      <p:pic>
        <p:nvPicPr>
          <p:cNvPr id="2050" name="Picture 2"/>
          <p:cNvPicPr>
            <a:picLocks noChangeAspect="1" noChangeArrowheads="1"/>
          </p:cNvPicPr>
          <p:nvPr/>
        </p:nvPicPr>
        <p:blipFill>
          <a:blip r:embed="rId2"/>
          <a:srcRect/>
          <a:stretch>
            <a:fillRect/>
          </a:stretch>
        </p:blipFill>
        <p:spPr bwMode="auto">
          <a:xfrm>
            <a:off x="523844" y="1142984"/>
            <a:ext cx="2571768" cy="4961999"/>
          </a:xfrm>
          <a:prstGeom prst="rect">
            <a:avLst/>
          </a:prstGeom>
          <a:noFill/>
          <a:ln w="9525">
            <a:noFill/>
            <a:miter lim="800000"/>
            <a:headEnd/>
            <a:tailEnd/>
          </a:ln>
          <a:effectLst/>
        </p:spPr>
      </p:pic>
      <p:sp>
        <p:nvSpPr>
          <p:cNvPr id="11" name="Rechteck 10"/>
          <p:cNvSpPr/>
          <p:nvPr/>
        </p:nvSpPr>
        <p:spPr>
          <a:xfrm>
            <a:off x="666720" y="6000768"/>
            <a:ext cx="808235" cy="276999"/>
          </a:xfrm>
          <a:prstGeom prst="rect">
            <a:avLst/>
          </a:prstGeom>
        </p:spPr>
        <p:txBody>
          <a:bodyPr wrap="none">
            <a:spAutoFit/>
          </a:bodyPr>
          <a:lstStyle/>
          <a:p>
            <a:r>
              <a:rPr lang="de-DE" sz="1200" dirty="0" err="1" smtClean="0">
                <a:latin typeface="Calibri" pitchFamily="34" charset="0"/>
              </a:rPr>
              <a:t>Wikipedia</a:t>
            </a:r>
            <a:endParaRPr lang="de-DE" sz="1200" dirty="0" smtClean="0">
              <a:latin typeface="Calibri" pitchFamily="34" charset="0"/>
            </a:endParaRPr>
          </a:p>
        </p:txBody>
      </p:sp>
      <p:pic>
        <p:nvPicPr>
          <p:cNvPr id="2051" name="Picture 3"/>
          <p:cNvPicPr>
            <a:picLocks noChangeAspect="1" noChangeArrowheads="1"/>
          </p:cNvPicPr>
          <p:nvPr/>
        </p:nvPicPr>
        <p:blipFill>
          <a:blip r:embed="rId3"/>
          <a:srcRect/>
          <a:stretch>
            <a:fillRect/>
          </a:stretch>
        </p:blipFill>
        <p:spPr bwMode="auto">
          <a:xfrm>
            <a:off x="3024174" y="1248040"/>
            <a:ext cx="2500330" cy="4824166"/>
          </a:xfrm>
          <a:prstGeom prst="rect">
            <a:avLst/>
          </a:prstGeom>
          <a:noFill/>
          <a:ln w="9525">
            <a:noFill/>
            <a:miter lim="800000"/>
            <a:headEnd/>
            <a:tailEnd/>
          </a:ln>
          <a:effectLst/>
        </p:spPr>
      </p:pic>
      <p:sp>
        <p:nvSpPr>
          <p:cNvPr id="12" name="Rechteck 11"/>
          <p:cNvSpPr/>
          <p:nvPr/>
        </p:nvSpPr>
        <p:spPr>
          <a:xfrm>
            <a:off x="5024438" y="2528824"/>
            <a:ext cx="2160271" cy="400110"/>
          </a:xfrm>
          <a:prstGeom prst="rect">
            <a:avLst/>
          </a:prstGeom>
        </p:spPr>
        <p:txBody>
          <a:bodyPr wrap="none">
            <a:spAutoFit/>
          </a:bodyPr>
          <a:lstStyle/>
          <a:p>
            <a:r>
              <a:rPr lang="de-DE" dirty="0" smtClean="0">
                <a:latin typeface="Calibri" pitchFamily="34" charset="0"/>
              </a:rPr>
              <a:t>Mandelbrot (1967)</a:t>
            </a:r>
          </a:p>
        </p:txBody>
      </p:sp>
      <p:sp>
        <p:nvSpPr>
          <p:cNvPr id="10" name="Rechteck 9"/>
          <p:cNvSpPr/>
          <p:nvPr/>
        </p:nvSpPr>
        <p:spPr>
          <a:xfrm>
            <a:off x="4953000" y="1314378"/>
            <a:ext cx="4953000" cy="1200329"/>
          </a:xfrm>
          <a:prstGeom prst="rect">
            <a:avLst/>
          </a:prstGeom>
        </p:spPr>
        <p:txBody>
          <a:bodyPr>
            <a:spAutoFit/>
          </a:bodyPr>
          <a:lstStyle/>
          <a:p>
            <a:r>
              <a:rPr lang="en-US" sz="2400" b="1" dirty="0" smtClean="0">
                <a:latin typeface="Calibri" pitchFamily="34" charset="0"/>
              </a:rPr>
              <a:t>"How Long Is the Coast of Britain? Statistical Self-Similarity and Fractional Dimension"</a:t>
            </a:r>
            <a:r>
              <a:rPr lang="en-US" sz="2400" dirty="0" smtClean="0">
                <a:latin typeface="Calibri" pitchFamily="34" charset="0"/>
              </a:rPr>
              <a:t> </a:t>
            </a:r>
            <a:endParaRPr lang="de-DE" sz="2400" dirty="0">
              <a:latin typeface="Calibri" pitchFamily="34" charset="0"/>
            </a:endParaRPr>
          </a:p>
        </p:txBody>
      </p:sp>
      <p:sp>
        <p:nvSpPr>
          <p:cNvPr id="9" name="Textfeld 8"/>
          <p:cNvSpPr txBox="1"/>
          <p:nvPr/>
        </p:nvSpPr>
        <p:spPr>
          <a:xfrm>
            <a:off x="6024570" y="4071942"/>
            <a:ext cx="3429024" cy="1384995"/>
          </a:xfrm>
          <a:prstGeom prst="rect">
            <a:avLst/>
          </a:prstGeom>
          <a:noFill/>
        </p:spPr>
        <p:txBody>
          <a:bodyPr wrap="square" rtlCol="0">
            <a:spAutoFit/>
          </a:bodyPr>
          <a:lstStyle/>
          <a:p>
            <a:r>
              <a:rPr lang="de-DE" sz="2400" b="1" dirty="0" smtClean="0">
                <a:latin typeface="Calibri" pitchFamily="34" charset="0"/>
              </a:rPr>
              <a:t>ArcGIS Erweiterungen</a:t>
            </a:r>
          </a:p>
          <a:p>
            <a:r>
              <a:rPr lang="de-DE" dirty="0" smtClean="0"/>
              <a:t>V-</a:t>
            </a:r>
            <a:r>
              <a:rPr lang="de-DE" dirty="0" err="1" smtClean="0"/>
              <a:t>Late</a:t>
            </a:r>
            <a:r>
              <a:rPr lang="de-DE" dirty="0" smtClean="0"/>
              <a:t> (Vektordaten)</a:t>
            </a:r>
          </a:p>
          <a:p>
            <a:r>
              <a:rPr lang="de-DE" dirty="0" smtClean="0"/>
              <a:t>Patch Analyst</a:t>
            </a:r>
          </a:p>
          <a:p>
            <a:r>
              <a:rPr lang="de-DE" dirty="0" smtClean="0"/>
              <a:t>(Landschaftsstrukturmaße)</a:t>
            </a:r>
            <a:endParaRPr lang="de-DE" dirty="0"/>
          </a:p>
        </p:txBody>
      </p:sp>
      <p:pic>
        <p:nvPicPr>
          <p:cNvPr id="1027" name="Picture 3"/>
          <p:cNvPicPr>
            <a:picLocks noChangeAspect="1" noChangeArrowheads="1"/>
          </p:cNvPicPr>
          <p:nvPr/>
        </p:nvPicPr>
        <p:blipFill>
          <a:blip r:embed="rId4"/>
          <a:srcRect/>
          <a:stretch>
            <a:fillRect/>
          </a:stretch>
        </p:blipFill>
        <p:spPr bwMode="auto">
          <a:xfrm>
            <a:off x="6024570" y="3000372"/>
            <a:ext cx="2076450" cy="942975"/>
          </a:xfrm>
          <a:prstGeom prst="rect">
            <a:avLst/>
          </a:prstGeom>
          <a:noFill/>
          <a:ln w="9525">
            <a:noFill/>
            <a:miter lim="800000"/>
            <a:headEnd/>
            <a:tailEnd/>
          </a:ln>
          <a:effectLst/>
        </p:spPr>
      </p:pic>
      <p:sp>
        <p:nvSpPr>
          <p:cNvPr id="13" name="Titel 1"/>
          <p:cNvSpPr>
            <a:spLocks noGrp="1"/>
          </p:cNvSpPr>
          <p:nvPr>
            <p:ph type="title"/>
          </p:nvPr>
        </p:nvSpPr>
        <p:spPr>
          <a:xfrm>
            <a:off x="128588" y="71438"/>
            <a:ext cx="8847137" cy="715962"/>
          </a:xfrm>
        </p:spPr>
        <p:txBody>
          <a:bodyPr/>
          <a:lstStyle/>
          <a:p>
            <a:r>
              <a:rPr lang="de-DE" b="0" dirty="0" smtClean="0">
                <a:latin typeface="Calibri" pitchFamily="34" charset="0"/>
              </a:rPr>
              <a:t>Analyse urbaner Formen</a:t>
            </a:r>
            <a:endParaRPr lang="de-DE"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8</a:t>
            </a:fld>
            <a:endParaRPr lang="de-DE" dirty="0"/>
          </a:p>
        </p:txBody>
      </p:sp>
      <p:pic>
        <p:nvPicPr>
          <p:cNvPr id="1026" name="Picture 2"/>
          <p:cNvPicPr>
            <a:picLocks noChangeAspect="1" noChangeArrowheads="1"/>
          </p:cNvPicPr>
          <p:nvPr/>
        </p:nvPicPr>
        <p:blipFill>
          <a:blip r:embed="rId2"/>
          <a:srcRect/>
          <a:stretch>
            <a:fillRect/>
          </a:stretch>
        </p:blipFill>
        <p:spPr bwMode="auto">
          <a:xfrm>
            <a:off x="380968" y="1561619"/>
            <a:ext cx="5214974" cy="4296273"/>
          </a:xfrm>
          <a:prstGeom prst="rect">
            <a:avLst/>
          </a:prstGeom>
          <a:noFill/>
          <a:ln w="9525">
            <a:noFill/>
            <a:miter lim="800000"/>
            <a:headEnd/>
            <a:tailEnd/>
          </a:ln>
          <a:effectLst/>
        </p:spPr>
      </p:pic>
      <p:sp>
        <p:nvSpPr>
          <p:cNvPr id="13" name="Textfeld 12"/>
          <p:cNvSpPr txBox="1"/>
          <p:nvPr/>
        </p:nvSpPr>
        <p:spPr>
          <a:xfrm>
            <a:off x="452406" y="1000108"/>
            <a:ext cx="4357718" cy="400110"/>
          </a:xfrm>
          <a:prstGeom prst="rect">
            <a:avLst/>
          </a:prstGeom>
          <a:noFill/>
        </p:spPr>
        <p:txBody>
          <a:bodyPr wrap="square" rtlCol="0">
            <a:spAutoFit/>
          </a:bodyPr>
          <a:lstStyle/>
          <a:p>
            <a:r>
              <a:rPr lang="de-DE" dirty="0" smtClean="0"/>
              <a:t>COORINE Landcover Daten</a:t>
            </a:r>
            <a:endParaRPr lang="de-DE" dirty="0"/>
          </a:p>
        </p:txBody>
      </p:sp>
      <p:sp>
        <p:nvSpPr>
          <p:cNvPr id="14" name="Textfeld 13"/>
          <p:cNvSpPr txBox="1"/>
          <p:nvPr/>
        </p:nvSpPr>
        <p:spPr>
          <a:xfrm>
            <a:off x="5524504" y="1643050"/>
            <a:ext cx="4000528" cy="3724096"/>
          </a:xfrm>
          <a:prstGeom prst="rect">
            <a:avLst/>
          </a:prstGeom>
          <a:noFill/>
        </p:spPr>
        <p:txBody>
          <a:bodyPr wrap="square" rtlCol="0">
            <a:spAutoFit/>
          </a:bodyPr>
          <a:lstStyle/>
          <a:p>
            <a:r>
              <a:rPr lang="de-DE" sz="2400" dirty="0" smtClean="0">
                <a:latin typeface="Calibri" pitchFamily="34" charset="0"/>
              </a:rPr>
              <a:t>Nutzung von </a:t>
            </a:r>
            <a:r>
              <a:rPr lang="de-DE" sz="2400" b="1" dirty="0" smtClean="0">
                <a:latin typeface="Calibri" pitchFamily="34" charset="0"/>
              </a:rPr>
              <a:t>MATLAB</a:t>
            </a:r>
          </a:p>
          <a:p>
            <a:endParaRPr lang="de-DE" dirty="0" smtClean="0"/>
          </a:p>
          <a:p>
            <a:r>
              <a:rPr lang="de-DE" sz="2400" dirty="0" smtClean="0">
                <a:latin typeface="Calibri" pitchFamily="34" charset="0"/>
              </a:rPr>
              <a:t>Partitionierung der Fläche</a:t>
            </a:r>
          </a:p>
          <a:p>
            <a:endParaRPr lang="de-DE" dirty="0" smtClean="0"/>
          </a:p>
          <a:p>
            <a:r>
              <a:rPr lang="de-DE" sz="2400" dirty="0" smtClean="0">
                <a:latin typeface="Calibri" pitchFamily="34" charset="0"/>
              </a:rPr>
              <a:t>Nutzung der Image Processing Toolbox</a:t>
            </a:r>
          </a:p>
          <a:p>
            <a:endParaRPr lang="de-DE" dirty="0" smtClean="0"/>
          </a:p>
          <a:p>
            <a:r>
              <a:rPr lang="de-DE" sz="2400" dirty="0" smtClean="0">
                <a:latin typeface="Calibri" pitchFamily="34" charset="0"/>
              </a:rPr>
              <a:t>Nutzung </a:t>
            </a:r>
            <a:r>
              <a:rPr lang="de-DE" sz="2400" dirty="0" err="1" smtClean="0">
                <a:latin typeface="Calibri" pitchFamily="34" charset="0"/>
              </a:rPr>
              <a:t>ArcCatalog</a:t>
            </a:r>
            <a:r>
              <a:rPr lang="de-DE" sz="2400" dirty="0" smtClean="0">
                <a:latin typeface="Calibri" pitchFamily="34" charset="0"/>
              </a:rPr>
              <a:t> Werkzeug</a:t>
            </a:r>
          </a:p>
          <a:p>
            <a:r>
              <a:rPr lang="de-DE" sz="1800" dirty="0" smtClean="0">
                <a:latin typeface="Calibri" pitchFamily="34" charset="0"/>
              </a:rPr>
              <a:t>(Create World File </a:t>
            </a:r>
            <a:r>
              <a:rPr lang="de-DE" sz="1800" dirty="0" err="1" smtClean="0">
                <a:latin typeface="Calibri" pitchFamily="34" charset="0"/>
              </a:rPr>
              <a:t>from</a:t>
            </a:r>
            <a:r>
              <a:rPr lang="de-DE" sz="1800" dirty="0" smtClean="0">
                <a:latin typeface="Calibri" pitchFamily="34" charset="0"/>
              </a:rPr>
              <a:t> Internal </a:t>
            </a:r>
            <a:r>
              <a:rPr lang="de-DE" sz="1800" dirty="0" err="1" smtClean="0">
                <a:latin typeface="Calibri" pitchFamily="34" charset="0"/>
              </a:rPr>
              <a:t>Georeference</a:t>
            </a:r>
            <a:r>
              <a:rPr lang="de-DE" sz="1800" dirty="0" smtClean="0">
                <a:latin typeface="Calibri" pitchFamily="34" charset="0"/>
              </a:rPr>
              <a:t>)</a:t>
            </a:r>
          </a:p>
          <a:p>
            <a:endParaRPr lang="de-DE" dirty="0"/>
          </a:p>
        </p:txBody>
      </p:sp>
      <p:sp>
        <p:nvSpPr>
          <p:cNvPr id="7" name="Titel 1"/>
          <p:cNvSpPr>
            <a:spLocks noGrp="1"/>
          </p:cNvSpPr>
          <p:nvPr>
            <p:ph type="title"/>
          </p:nvPr>
        </p:nvSpPr>
        <p:spPr>
          <a:xfrm>
            <a:off x="128588" y="71438"/>
            <a:ext cx="8847137" cy="715962"/>
          </a:xfrm>
        </p:spPr>
        <p:txBody>
          <a:bodyPr/>
          <a:lstStyle/>
          <a:p>
            <a:r>
              <a:rPr lang="de-DE" b="0" dirty="0" smtClean="0">
                <a:latin typeface="Calibri" pitchFamily="34" charset="0"/>
              </a:rPr>
              <a:t>Analyse urbaner Formen</a:t>
            </a:r>
            <a:endParaRPr lang="de-DE"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smtClean="0"/>
              <a:t>Papenburg, 29. April 2013</a:t>
            </a:r>
            <a:endParaRPr lang="de-DE" dirty="0"/>
          </a:p>
        </p:txBody>
      </p:sp>
      <p:sp>
        <p:nvSpPr>
          <p:cNvPr id="5" name="Foliennummernplatzhalter 4"/>
          <p:cNvSpPr>
            <a:spLocks noGrp="1"/>
          </p:cNvSpPr>
          <p:nvPr>
            <p:ph type="sldNum" sz="quarter" idx="11"/>
          </p:nvPr>
        </p:nvSpPr>
        <p:spPr/>
        <p:txBody>
          <a:bodyPr/>
          <a:lstStyle/>
          <a:p>
            <a:pPr>
              <a:defRPr/>
            </a:pPr>
            <a:fld id="{CE91FC1C-2486-4E0A-A126-8CAEEFB19794}" type="slidenum">
              <a:rPr lang="de-DE" smtClean="0"/>
              <a:pPr>
                <a:defRPr/>
              </a:pPr>
              <a:t>9</a:t>
            </a:fld>
            <a:endParaRPr lang="de-DE" dirty="0"/>
          </a:p>
        </p:txBody>
      </p:sp>
      <p:sp>
        <p:nvSpPr>
          <p:cNvPr id="6" name="Textfeld 5"/>
          <p:cNvSpPr txBox="1"/>
          <p:nvPr/>
        </p:nvSpPr>
        <p:spPr>
          <a:xfrm>
            <a:off x="380968" y="1206515"/>
            <a:ext cx="9215502" cy="1508105"/>
          </a:xfrm>
          <a:prstGeom prst="rect">
            <a:avLst/>
          </a:prstGeom>
          <a:noFill/>
        </p:spPr>
        <p:txBody>
          <a:bodyPr wrap="square" rtlCol="0">
            <a:spAutoFit/>
          </a:bodyPr>
          <a:lstStyle/>
          <a:p>
            <a:r>
              <a:rPr lang="de-DE" sz="2400" dirty="0" smtClean="0">
                <a:latin typeface="Calibri" pitchFamily="34" charset="0"/>
              </a:rPr>
              <a:t>Bestimmung von Formmerkmalen z.B. unter Verwendung </a:t>
            </a:r>
          </a:p>
          <a:p>
            <a:r>
              <a:rPr lang="de-DE" sz="2400" dirty="0" smtClean="0">
                <a:latin typeface="Calibri" pitchFamily="34" charset="0"/>
              </a:rPr>
              <a:t>morphologischer Operatoren </a:t>
            </a:r>
          </a:p>
          <a:p>
            <a:r>
              <a:rPr lang="de-DE" sz="1800" dirty="0" smtClean="0">
                <a:latin typeface="Calibri" pitchFamily="34" charset="0"/>
              </a:rPr>
              <a:t>(Voraussetzung: </a:t>
            </a:r>
            <a:r>
              <a:rPr lang="de-DE" sz="1800" dirty="0" err="1" smtClean="0">
                <a:latin typeface="Calibri" pitchFamily="34" charset="0"/>
              </a:rPr>
              <a:t>Labeling</a:t>
            </a:r>
            <a:r>
              <a:rPr lang="de-DE" sz="1800" dirty="0" smtClean="0">
                <a:latin typeface="Calibri" pitchFamily="34" charset="0"/>
              </a:rPr>
              <a:t> Algorithmus bereits implementiert)</a:t>
            </a:r>
            <a:r>
              <a:rPr lang="de-DE" sz="2400" dirty="0" smtClean="0">
                <a:latin typeface="Calibri" pitchFamily="34" charset="0"/>
              </a:rPr>
              <a:t> </a:t>
            </a:r>
          </a:p>
          <a:p>
            <a:endParaRPr lang="de-DE" dirty="0"/>
          </a:p>
        </p:txBody>
      </p:sp>
      <p:pic>
        <p:nvPicPr>
          <p:cNvPr id="2050" name="Picture 2"/>
          <p:cNvPicPr>
            <a:picLocks noChangeAspect="1" noChangeArrowheads="1"/>
          </p:cNvPicPr>
          <p:nvPr/>
        </p:nvPicPr>
        <p:blipFill>
          <a:blip r:embed="rId2"/>
          <a:srcRect/>
          <a:stretch>
            <a:fillRect/>
          </a:stretch>
        </p:blipFill>
        <p:spPr bwMode="auto">
          <a:xfrm>
            <a:off x="452406" y="2652717"/>
            <a:ext cx="4076398" cy="3562365"/>
          </a:xfrm>
          <a:prstGeom prst="rect">
            <a:avLst/>
          </a:prstGeom>
          <a:noFill/>
          <a:ln w="9525">
            <a:noFill/>
            <a:miter lim="800000"/>
            <a:headEnd/>
            <a:tailEnd/>
          </a:ln>
          <a:effectLst/>
        </p:spPr>
      </p:pic>
      <p:sp>
        <p:nvSpPr>
          <p:cNvPr id="9" name="Textfeld 8"/>
          <p:cNvSpPr txBox="1"/>
          <p:nvPr/>
        </p:nvSpPr>
        <p:spPr>
          <a:xfrm>
            <a:off x="4310058" y="3143248"/>
            <a:ext cx="5214974" cy="1815882"/>
          </a:xfrm>
          <a:prstGeom prst="rect">
            <a:avLst/>
          </a:prstGeom>
          <a:noFill/>
        </p:spPr>
        <p:txBody>
          <a:bodyPr wrap="square" rtlCol="0">
            <a:spAutoFit/>
          </a:bodyPr>
          <a:lstStyle/>
          <a:p>
            <a:r>
              <a:rPr lang="de-DE" sz="2400" dirty="0" smtClean="0">
                <a:latin typeface="Calibri" pitchFamily="34" charset="0"/>
              </a:rPr>
              <a:t>Analyse mir </a:t>
            </a:r>
            <a:r>
              <a:rPr lang="de-DE" sz="2400" b="1" dirty="0" smtClean="0">
                <a:latin typeface="Calibri" pitchFamily="34" charset="0"/>
              </a:rPr>
              <a:t>R</a:t>
            </a:r>
          </a:p>
          <a:p>
            <a:r>
              <a:rPr lang="de-DE" dirty="0" smtClean="0">
                <a:latin typeface="Calibri" pitchFamily="34" charset="0"/>
              </a:rPr>
              <a:t>(</a:t>
            </a:r>
            <a:r>
              <a:rPr lang="de-DE" dirty="0" smtClean="0"/>
              <a:t>http://spatial-analyst.net/book/ )</a:t>
            </a:r>
          </a:p>
          <a:p>
            <a:endParaRPr lang="de-DE" dirty="0" smtClean="0">
              <a:latin typeface="Calibri" pitchFamily="34" charset="0"/>
            </a:endParaRPr>
          </a:p>
          <a:p>
            <a:r>
              <a:rPr lang="de-DE" sz="2400" dirty="0" smtClean="0">
                <a:latin typeface="Calibri" pitchFamily="34" charset="0"/>
              </a:rPr>
              <a:t>QGIS – </a:t>
            </a:r>
            <a:r>
              <a:rPr lang="de-DE" sz="2400" dirty="0" err="1" smtClean="0">
                <a:latin typeface="Calibri" pitchFamily="34" charset="0"/>
              </a:rPr>
              <a:t>manageR</a:t>
            </a:r>
            <a:endParaRPr lang="de-DE" sz="2400" dirty="0" smtClean="0">
              <a:latin typeface="Calibri" pitchFamily="34" charset="0"/>
            </a:endParaRPr>
          </a:p>
          <a:p>
            <a:r>
              <a:rPr lang="de-DE" sz="2400" dirty="0" smtClean="0">
                <a:latin typeface="Calibri" pitchFamily="34" charset="0"/>
              </a:rPr>
              <a:t>ArcGIS  - </a:t>
            </a:r>
            <a:r>
              <a:rPr lang="de-DE" sz="2400" dirty="0" err="1" smtClean="0">
                <a:latin typeface="Calibri" pitchFamily="34" charset="0"/>
              </a:rPr>
              <a:t>Sextante</a:t>
            </a:r>
            <a:r>
              <a:rPr lang="de-DE" sz="2400" dirty="0" smtClean="0">
                <a:latin typeface="Calibri" pitchFamily="34" charset="0"/>
              </a:rPr>
              <a:t> - R</a:t>
            </a:r>
            <a:endParaRPr lang="de-DE" sz="2400" dirty="0">
              <a:latin typeface="Calibri" pitchFamily="34" charset="0"/>
            </a:endParaRPr>
          </a:p>
        </p:txBody>
      </p:sp>
      <p:pic>
        <p:nvPicPr>
          <p:cNvPr id="2051" name="Picture 3"/>
          <p:cNvPicPr>
            <a:picLocks noChangeAspect="1" noChangeArrowheads="1"/>
          </p:cNvPicPr>
          <p:nvPr/>
        </p:nvPicPr>
        <p:blipFill>
          <a:blip r:embed="rId3"/>
          <a:srcRect/>
          <a:stretch>
            <a:fillRect/>
          </a:stretch>
        </p:blipFill>
        <p:spPr bwMode="auto">
          <a:xfrm>
            <a:off x="5159376" y="5715016"/>
            <a:ext cx="3508400" cy="571504"/>
          </a:xfrm>
          <a:prstGeom prst="rect">
            <a:avLst/>
          </a:prstGeom>
          <a:noFill/>
          <a:ln w="9525">
            <a:noFill/>
            <a:miter lim="800000"/>
            <a:headEnd/>
            <a:tailEnd/>
          </a:ln>
          <a:effectLst/>
        </p:spPr>
      </p:pic>
      <p:sp>
        <p:nvSpPr>
          <p:cNvPr id="11" name="Textfeld 10"/>
          <p:cNvSpPr txBox="1"/>
          <p:nvPr/>
        </p:nvSpPr>
        <p:spPr>
          <a:xfrm>
            <a:off x="4667248" y="5143512"/>
            <a:ext cx="4714908" cy="461665"/>
          </a:xfrm>
          <a:prstGeom prst="rect">
            <a:avLst/>
          </a:prstGeom>
          <a:noFill/>
        </p:spPr>
        <p:txBody>
          <a:bodyPr wrap="square" rtlCol="0">
            <a:spAutoFit/>
          </a:bodyPr>
          <a:lstStyle/>
          <a:p>
            <a:r>
              <a:rPr lang="de-DE" sz="2400" dirty="0" smtClean="0">
                <a:latin typeface="Calibri" pitchFamily="34" charset="0"/>
              </a:rPr>
              <a:t>Ziel z.B.: Nutzung statistischer Tests </a:t>
            </a:r>
            <a:endParaRPr lang="de-DE" sz="2400" dirty="0">
              <a:latin typeface="Calibri" pitchFamily="34" charset="0"/>
            </a:endParaRPr>
          </a:p>
        </p:txBody>
      </p:sp>
      <p:sp>
        <p:nvSpPr>
          <p:cNvPr id="12" name="Textfeld 11"/>
          <p:cNvSpPr txBox="1"/>
          <p:nvPr/>
        </p:nvSpPr>
        <p:spPr>
          <a:xfrm>
            <a:off x="4310058" y="2571744"/>
            <a:ext cx="5072098" cy="769441"/>
          </a:xfrm>
          <a:prstGeom prst="rect">
            <a:avLst/>
          </a:prstGeom>
          <a:noFill/>
        </p:spPr>
        <p:txBody>
          <a:bodyPr wrap="square" rtlCol="0">
            <a:spAutoFit/>
          </a:bodyPr>
          <a:lstStyle/>
          <a:p>
            <a:r>
              <a:rPr lang="de-DE" sz="2400" dirty="0" smtClean="0">
                <a:latin typeface="Calibri" pitchFamily="34" charset="0"/>
              </a:rPr>
              <a:t>Histogramm – Flächengrößenverteilung</a:t>
            </a:r>
          </a:p>
          <a:p>
            <a:endParaRPr lang="de-DE" dirty="0"/>
          </a:p>
        </p:txBody>
      </p:sp>
      <p:sp>
        <p:nvSpPr>
          <p:cNvPr id="10" name="Titel 1"/>
          <p:cNvSpPr>
            <a:spLocks noGrp="1"/>
          </p:cNvSpPr>
          <p:nvPr>
            <p:ph type="title"/>
          </p:nvPr>
        </p:nvSpPr>
        <p:spPr>
          <a:xfrm>
            <a:off x="128588" y="71438"/>
            <a:ext cx="8847137" cy="715962"/>
          </a:xfrm>
        </p:spPr>
        <p:txBody>
          <a:bodyPr/>
          <a:lstStyle/>
          <a:p>
            <a:r>
              <a:rPr lang="de-DE" b="0" dirty="0" smtClean="0">
                <a:latin typeface="Calibri" pitchFamily="34" charset="0"/>
              </a:rPr>
              <a:t>Analyse urbaner Formen</a:t>
            </a:r>
            <a:endParaRPr lang="de-DE"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IPP-PPT">
  <a:themeElements>
    <a:clrScheme name="IPP-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PP-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2"/>
            </a:solidFill>
            <a:effectLst/>
            <a:latin typeface="Arial" charset="0"/>
          </a:defRPr>
        </a:defPPr>
      </a:lstStyle>
    </a:lnDef>
  </a:objectDefaults>
  <a:extraClrSchemeLst>
    <a:extraClrScheme>
      <a:clrScheme name="IPP-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P-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P-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P-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P-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P-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P-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IPP-PPT</Template>
  <TotalTime>0</TotalTime>
  <Words>834</Words>
  <Application>Microsoft Office PowerPoint</Application>
  <PresentationFormat>A4-Papier (210x297 mm)</PresentationFormat>
  <Paragraphs>237</Paragraphs>
  <Slides>22</Slides>
  <Notes>1</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IPP-PPT</vt:lpstr>
      <vt:lpstr>Folie 1</vt:lpstr>
      <vt:lpstr>Folie 2</vt:lpstr>
      <vt:lpstr>Motivation </vt:lpstr>
      <vt:lpstr>Motivation </vt:lpstr>
      <vt:lpstr>Motivation </vt:lpstr>
      <vt:lpstr>Folie 6</vt:lpstr>
      <vt:lpstr>Analyse urbaner Formen</vt:lpstr>
      <vt:lpstr>Analyse urbaner Formen</vt:lpstr>
      <vt:lpstr>Analyse urbaner Formen</vt:lpstr>
      <vt:lpstr>Analyse urbaner Formen</vt:lpstr>
      <vt:lpstr>Folie 11</vt:lpstr>
      <vt:lpstr>Zeitgeographie - GIS </vt:lpstr>
      <vt:lpstr>Zeitgeographie - GIS </vt:lpstr>
      <vt:lpstr>Zeitgeographie - GIS </vt:lpstr>
      <vt:lpstr>Zeitgeographie - GIS </vt:lpstr>
      <vt:lpstr>Zeitgeographie - GIS </vt:lpstr>
      <vt:lpstr>Folie 17</vt:lpstr>
      <vt:lpstr>Modellierung / Simulation </vt:lpstr>
      <vt:lpstr>Modellierung / Simulation</vt:lpstr>
      <vt:lpstr>Modellierung / Simulation</vt:lpstr>
      <vt:lpstr>Folie 21</vt:lpstr>
      <vt:lpstr>Fazit</vt:lpstr>
    </vt:vector>
  </TitlesOfParts>
  <Company>IPP-AD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nheitman</dc:creator>
  <cp:lastModifiedBy>Windows-Benutzer</cp:lastModifiedBy>
  <cp:revision>488</cp:revision>
  <dcterms:created xsi:type="dcterms:W3CDTF">2007-03-27T07:41:22Z</dcterms:created>
  <dcterms:modified xsi:type="dcterms:W3CDTF">2013-04-28T17:36:15Z</dcterms:modified>
</cp:coreProperties>
</file>