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20"/>
  </p:handoutMasterIdLst>
  <p:sldIdLst>
    <p:sldId id="267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7" r:id="rId12"/>
    <p:sldId id="276" r:id="rId13"/>
    <p:sldId id="278" r:id="rId14"/>
    <p:sldId id="279" r:id="rId15"/>
    <p:sldId id="280" r:id="rId16"/>
    <p:sldId id="281" r:id="rId17"/>
    <p:sldId id="282" r:id="rId18"/>
    <p:sldId id="283" r:id="rId19"/>
  </p:sldIdLst>
  <p:sldSz cx="9144000" cy="6858000" type="screen4x3"/>
  <p:notesSz cx="6794500" cy="9906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D5EAFF"/>
    <a:srgbClr val="B7DBFF"/>
    <a:srgbClr val="99CCFF"/>
    <a:srgbClr val="97D7FF"/>
    <a:srgbClr val="CCEC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89" autoAdjust="0"/>
    <p:restoredTop sz="94683" autoAdjust="0"/>
  </p:normalViewPr>
  <p:slideViewPr>
    <p:cSldViewPr>
      <p:cViewPr varScale="1">
        <p:scale>
          <a:sx n="68" d="100"/>
          <a:sy n="68" d="100"/>
        </p:scale>
        <p:origin x="-114" y="-150"/>
      </p:cViewPr>
      <p:guideLst>
        <p:guide orient="horz" pos="4292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DA432-D652-4326-A927-1794102BD4F5}" type="datetimeFigureOut">
              <a:rPr lang="de-DE" smtClean="0"/>
              <a:t>23.04.2013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67029-A9CA-4994-8B63-9A982EAEC6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1759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http://www.schleswig-holstein.de/SiteGlobals/StyleBundles/Bilder/Logos/logo_llur_flag__blob=normal.gif" TargetMode="External"/><Relationship Id="rId3" Type="http://schemas.openxmlformats.org/officeDocument/2006/relationships/image" Target="../media/image3.wmf"/><Relationship Id="rId7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http://www.zmaw.de/uploads/pics/UHH_f_ZMAW.jpg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6486" y="2276872"/>
            <a:ext cx="5905674" cy="1296144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GB" sz="3200" b="1" smtClean="0">
                <a:solidFill>
                  <a:srgbClr val="00206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 err="1" smtClean="0">
                <a:solidFill>
                  <a:srgbClr val="002060"/>
                </a:solidFill>
                <a:latin typeface="+mj-lt"/>
              </a:rPr>
              <a:t>Folientemplate</a:t>
            </a:r>
            <a:r>
              <a:rPr lang="en-GB" sz="36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3600" b="1" dirty="0" err="1" smtClean="0">
                <a:solidFill>
                  <a:srgbClr val="002060"/>
                </a:solidFill>
                <a:latin typeface="+mj-lt"/>
              </a:rPr>
              <a:t>für</a:t>
            </a:r>
            <a:r>
              <a:rPr lang="en-GB" sz="36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3600" b="1" dirty="0" err="1" smtClean="0">
                <a:solidFill>
                  <a:srgbClr val="002060"/>
                </a:solidFill>
                <a:latin typeface="+mj-lt"/>
              </a:rPr>
              <a:t>DeMarine-Vorträge</a:t>
            </a:r>
            <a:endParaRPr lang="en-GB" sz="3600" b="1" dirty="0" smtClean="0">
              <a:solidFill>
                <a:srgbClr val="002060"/>
              </a:solidFill>
              <a:latin typeface="+mj-lt"/>
            </a:endParaRPr>
          </a:p>
          <a:p>
            <a:pPr lvl="0"/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7950" y="3573463"/>
            <a:ext cx="5903913" cy="4318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GB" sz="3200" b="0" smtClean="0">
                <a:solidFill>
                  <a:srgbClr val="00206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200" b="0" dirty="0" err="1" smtClean="0">
                <a:solidFill>
                  <a:srgbClr val="002060"/>
                </a:solidFill>
                <a:latin typeface="+mj-lt"/>
              </a:rPr>
              <a:t>Vorname</a:t>
            </a:r>
            <a:r>
              <a:rPr lang="en-GB" sz="2200" b="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2200" b="0" dirty="0" err="1" smtClean="0">
                <a:solidFill>
                  <a:srgbClr val="002060"/>
                </a:solidFill>
                <a:latin typeface="+mj-lt"/>
              </a:rPr>
              <a:t>Nachname</a:t>
            </a:r>
            <a:endParaRPr lang="en-GB" sz="2200" b="0" dirty="0" smtClean="0">
              <a:solidFill>
                <a:srgbClr val="002060"/>
              </a:solidFill>
              <a:latin typeface="+mj-lt"/>
            </a:endParaRPr>
          </a:p>
          <a:p>
            <a:pPr lvl="0"/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07950" y="4149279"/>
            <a:ext cx="5903913" cy="359841"/>
          </a:xfrm>
        </p:spPr>
        <p:txBody>
          <a:bodyPr anchor="ctr"/>
          <a:lstStyle>
            <a:lvl1pPr marL="0" indent="0">
              <a:lnSpc>
                <a:spcPct val="50000"/>
              </a:lnSpc>
              <a:spcBef>
                <a:spcPts val="1125"/>
              </a:spcBef>
              <a:buClr>
                <a:srgbClr val="003F8B"/>
              </a:buClr>
              <a:buFont typeface="Arial" pitchFamily="34" charset="0"/>
              <a:buNone/>
              <a:defRPr lang="en-GB" sz="3200" b="0" smtClean="0">
                <a:solidFill>
                  <a:srgbClr val="002060"/>
                </a:solidFill>
                <a:cs typeface="Arial" pitchFamily="34" charset="0"/>
              </a:defRPr>
            </a:lvl1pPr>
          </a:lstStyle>
          <a:p>
            <a:pPr>
              <a:lnSpc>
                <a:spcPct val="50000"/>
              </a:lnSpc>
              <a:spcBef>
                <a:spcPts val="1125"/>
              </a:spcBef>
              <a:buClr>
                <a:srgbClr val="003F8B"/>
              </a:buClr>
              <a:buFont typeface="Arial" pitchFamily="34" charset="0"/>
              <a:buNone/>
            </a:pPr>
            <a:r>
              <a:rPr lang="en-GB" sz="1600" b="0" dirty="0" err="1" smtClean="0">
                <a:solidFill>
                  <a:srgbClr val="002060"/>
                </a:solidFill>
                <a:latin typeface="+mj-lt"/>
              </a:rPr>
              <a:t>Konferenz</a:t>
            </a:r>
            <a:r>
              <a:rPr lang="en-GB" sz="1600" b="0" dirty="0" smtClean="0">
                <a:solidFill>
                  <a:srgbClr val="002060"/>
                </a:solidFill>
                <a:latin typeface="+mj-lt"/>
              </a:rPr>
              <a:t>/Workshop, Datum</a:t>
            </a:r>
            <a:endParaRPr lang="de-DE" dirty="0"/>
          </a:p>
        </p:txBody>
      </p:sp>
      <p:sp>
        <p:nvSpPr>
          <p:cNvPr id="6" name="Rechteck 5"/>
          <p:cNvSpPr/>
          <p:nvPr userDrawn="1"/>
        </p:nvSpPr>
        <p:spPr bwMode="auto">
          <a:xfrm>
            <a:off x="0" y="4976435"/>
            <a:ext cx="9144000" cy="5141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2" descr="BC_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004" y="5012238"/>
            <a:ext cx="623984" cy="43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http://www.zmaw.de/uploads/pics/UHH_f_ZMAW.jpg"/>
          <p:cNvPicPr>
            <a:picLocks noChangeAspect="1" noChangeArrowheads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37" r="71628" b="34016"/>
          <a:stretch>
            <a:fillRect/>
          </a:stretch>
        </p:blipFill>
        <p:spPr bwMode="auto">
          <a:xfrm>
            <a:off x="2530630" y="4994481"/>
            <a:ext cx="457194" cy="45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083" y="5055993"/>
            <a:ext cx="9715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Logo  des Landesamtes für Landwirtschaft, Umwelt und ländliche Räume"/>
          <p:cNvPicPr>
            <a:picLocks noChangeAspect="1" noChangeArrowheads="1"/>
          </p:cNvPicPr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8" b="8398"/>
          <a:stretch>
            <a:fillRect/>
          </a:stretch>
        </p:blipFill>
        <p:spPr bwMode="auto">
          <a:xfrm>
            <a:off x="6804248" y="5046336"/>
            <a:ext cx="107632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Logo NPW mit SH rgb_pfad Kopie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03069"/>
            <a:ext cx="930275" cy="4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892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424" y="129698"/>
            <a:ext cx="1616072" cy="41898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099" y="6176489"/>
            <a:ext cx="905397" cy="473143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7956376" y="6043354"/>
            <a:ext cx="129614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baseline="0" dirty="0" smtClean="0">
                <a:latin typeface="Arial Narrow" pitchFamily="34" charset="0"/>
              </a:rPr>
              <a:t>Gefördert durch:</a:t>
            </a:r>
            <a:endParaRPr lang="de-DE" sz="700" baseline="0" dirty="0">
              <a:latin typeface="Arial Narrow" pitchFamily="34" charset="0"/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7956768" y="6577607"/>
            <a:ext cx="1583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>
                <a:latin typeface="Arial Narrow" pitchFamily="34" charset="0"/>
              </a:rPr>
              <a:t>a</a:t>
            </a:r>
            <a:r>
              <a:rPr lang="de-DE" sz="700" baseline="0" dirty="0" smtClean="0">
                <a:latin typeface="Arial Narrow" pitchFamily="34" charset="0"/>
              </a:rPr>
              <a:t>ufgrund eines Beschlusses des Deutschen Bundestages</a:t>
            </a:r>
            <a:endParaRPr lang="de-DE" sz="700" baseline="0" dirty="0">
              <a:latin typeface="Arial Narrow" pitchFamily="34" charset="0"/>
            </a:endParaRPr>
          </a:p>
        </p:txBody>
      </p:sp>
      <p:sp>
        <p:nvSpPr>
          <p:cNvPr id="13" name="Foliennummernplatzhalter 5"/>
          <p:cNvSpPr txBox="1">
            <a:spLocks/>
          </p:cNvSpPr>
          <p:nvPr userDrawn="1"/>
        </p:nvSpPr>
        <p:spPr bwMode="auto">
          <a:xfrm>
            <a:off x="1187624" y="6366936"/>
            <a:ext cx="6840760" cy="30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de-DE" sz="1600" dirty="0" smtClean="0">
                <a:cs typeface="Arial" pitchFamily="34" charset="0"/>
              </a:rPr>
              <a:t>Dr. Gabriele Müller</a:t>
            </a:r>
            <a:endParaRPr lang="de-DE" sz="1600" dirty="0">
              <a:cs typeface="Arial" pitchFamily="34" charset="0"/>
            </a:endParaRPr>
          </a:p>
        </p:txBody>
      </p:sp>
      <p:pic>
        <p:nvPicPr>
          <p:cNvPr id="1051" name="Picture 27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5" y="6210000"/>
            <a:ext cx="161173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hteck 13"/>
          <p:cNvSpPr/>
          <p:nvPr userDrawn="1"/>
        </p:nvSpPr>
        <p:spPr>
          <a:xfrm>
            <a:off x="8316703" y="5777677"/>
            <a:ext cx="83652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1600" b="0" dirty="0">
                <a:solidFill>
                  <a:srgbClr val="002060"/>
                </a:solidFill>
                <a:latin typeface="+mn-lt"/>
                <a:cs typeface="Arial" pitchFamily="34" charset="0"/>
              </a:rPr>
              <a:t>Folie </a:t>
            </a:r>
            <a:fld id="{85292593-BEC3-49EF-AD34-0D7DEA82D721}" type="slidenum">
              <a:rPr lang="de-DE" sz="1600" b="0">
                <a:solidFill>
                  <a:srgbClr val="002060"/>
                </a:solidFill>
                <a:latin typeface="+mn-lt"/>
                <a:cs typeface="Arial" pitchFamily="34" charset="0"/>
              </a:rPr>
              <a:pPr/>
              <a:t>‹Nr.›</a:t>
            </a:fld>
            <a:r>
              <a:rPr lang="de-DE" sz="1600" b="0" dirty="0">
                <a:solidFill>
                  <a:srgbClr val="002060"/>
                </a:solidFill>
                <a:latin typeface="+mn-lt"/>
                <a:cs typeface="Arial" pitchFamily="34" charset="0"/>
              </a:rPr>
              <a:t> </a:t>
            </a:r>
            <a:endParaRPr lang="de-DE" sz="1600" b="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2198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2060"/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2060"/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2060"/>
                </a:solidFill>
                <a:latin typeface="+mn-lt"/>
              </a:defRPr>
            </a:lvl1pPr>
          </a:lstStyle>
          <a:p>
            <a:fld id="{15F12C5D-F5E7-4BA2-98CA-503B4E046AE4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206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206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206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06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106486" y="2276872"/>
            <a:ext cx="9037514" cy="1296144"/>
          </a:xfrm>
        </p:spPr>
        <p:txBody>
          <a:bodyPr/>
          <a:lstStyle/>
          <a:p>
            <a:r>
              <a:rPr lang="de-DE" dirty="0" smtClean="0"/>
              <a:t>Identifizierung von Muschelbänken im Schleswig-Holsteinischen Wattenmeer mittels </a:t>
            </a:r>
            <a:r>
              <a:rPr lang="de-DE" dirty="0" err="1" smtClean="0"/>
              <a:t>LiDAR</a:t>
            </a:r>
            <a:r>
              <a:rPr lang="de-DE" dirty="0" smtClean="0"/>
              <a:t>-Daten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sz="2200" dirty="0" smtClean="0"/>
              <a:t>Dr. Gabriele Müller</a:t>
            </a:r>
            <a:endParaRPr lang="de-DE" sz="22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sz="1600" dirty="0" smtClean="0"/>
              <a:t>AG GIS-Küste, 29. April 2013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10615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79512" y="116192"/>
            <a:ext cx="7416824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>
              <a:buClr>
                <a:srgbClr val="003F8B"/>
              </a:buClr>
              <a:buFont typeface="Arial" pitchFamily="34" charset="0"/>
              <a:buNone/>
            </a:pPr>
            <a:r>
              <a:rPr lang="en-GB" sz="36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5. </a:t>
            </a:r>
            <a:r>
              <a:rPr lang="en-GB" sz="3600" b="1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Ergebnisse</a:t>
            </a:r>
            <a:endParaRPr lang="en-GB" sz="36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" name="Grafik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6"/>
          <a:stretch/>
        </p:blipFill>
        <p:spPr bwMode="auto">
          <a:xfrm>
            <a:off x="2267744" y="2102207"/>
            <a:ext cx="1727835" cy="305498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Grafik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"/>
          <a:stretch/>
        </p:blipFill>
        <p:spPr bwMode="auto">
          <a:xfrm>
            <a:off x="4283968" y="2087498"/>
            <a:ext cx="1727835" cy="305625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Grafik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"/>
          <a:stretch/>
        </p:blipFill>
        <p:spPr bwMode="auto">
          <a:xfrm>
            <a:off x="6372200" y="2100302"/>
            <a:ext cx="1727835" cy="305689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132" y="4162087"/>
            <a:ext cx="720000" cy="98195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489" y="4925916"/>
            <a:ext cx="720000" cy="191795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258315" y="908720"/>
            <a:ext cx="4163319" cy="6680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000"/>
              </a:lnSpc>
            </a:pPr>
            <a:r>
              <a:rPr lang="de-DE" sz="2800" b="1" dirty="0" smtClean="0">
                <a:solidFill>
                  <a:srgbClr val="002060"/>
                </a:solidFill>
                <a:latin typeface="+mj-lt"/>
              </a:rPr>
              <a:t>Muschelbank NA03, 1x1 m</a:t>
            </a:r>
            <a:endParaRPr lang="de-DE" sz="28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970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79512" y="116192"/>
            <a:ext cx="7416824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>
              <a:buClr>
                <a:srgbClr val="003F8B"/>
              </a:buClr>
              <a:buFont typeface="Arial" pitchFamily="34" charset="0"/>
              <a:buNone/>
            </a:pPr>
            <a:r>
              <a:rPr lang="en-GB" sz="36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5. </a:t>
            </a:r>
            <a:r>
              <a:rPr lang="en-GB" sz="3600" b="1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Ergebnisse</a:t>
            </a:r>
            <a:endParaRPr lang="en-GB" sz="36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" name="Grafi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903" y="2053908"/>
            <a:ext cx="1727835" cy="309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Grafik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452" y="2058988"/>
            <a:ext cx="1727835" cy="30937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Grafik 4"/>
          <p:cNvPicPr/>
          <p:nvPr/>
        </p:nvPicPr>
        <p:blipFill>
          <a:blip r:embed="rId4"/>
          <a:stretch>
            <a:fillRect/>
          </a:stretch>
        </p:blipFill>
        <p:spPr>
          <a:xfrm>
            <a:off x="6380708" y="2058988"/>
            <a:ext cx="1727835" cy="309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hteck 5"/>
          <p:cNvSpPr/>
          <p:nvPr/>
        </p:nvSpPr>
        <p:spPr>
          <a:xfrm>
            <a:off x="259200" y="907200"/>
            <a:ext cx="3084499" cy="6680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000"/>
              </a:lnSpc>
            </a:pPr>
            <a:r>
              <a:rPr lang="de-DE" sz="2800" b="1" dirty="0" smtClean="0">
                <a:solidFill>
                  <a:srgbClr val="002060"/>
                </a:solidFill>
                <a:latin typeface="+mj-lt"/>
              </a:rPr>
              <a:t>Muschelbank NA03</a:t>
            </a:r>
            <a:endParaRPr lang="de-DE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759853" y="5301208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002060"/>
                </a:solidFill>
              </a:rPr>
              <a:t>1x1 m</a:t>
            </a:r>
            <a:endParaRPr lang="de-DE" sz="1600" b="1" dirty="0">
              <a:solidFill>
                <a:srgbClr val="00206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752892" y="5301208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002060"/>
                </a:solidFill>
              </a:rPr>
              <a:t>2x2 m</a:t>
            </a:r>
            <a:endParaRPr lang="de-DE" sz="1600" b="1" dirty="0">
              <a:solidFill>
                <a:srgbClr val="00206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862148" y="5296624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002060"/>
                </a:solidFill>
              </a:rPr>
              <a:t>3x3 m</a:t>
            </a:r>
            <a:endParaRPr lang="de-DE" sz="1600" b="1" dirty="0">
              <a:solidFill>
                <a:srgbClr val="002060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241" y="4942883"/>
            <a:ext cx="720000" cy="19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5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79512" y="116192"/>
            <a:ext cx="7416824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>
              <a:buClr>
                <a:srgbClr val="003F8B"/>
              </a:buClr>
              <a:buFont typeface="Arial" pitchFamily="34" charset="0"/>
              <a:buNone/>
            </a:pPr>
            <a:r>
              <a:rPr lang="en-GB" sz="36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5. </a:t>
            </a:r>
            <a:r>
              <a:rPr lang="en-GB" sz="3600" b="1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Ergebnisse</a:t>
            </a:r>
            <a:endParaRPr lang="en-GB" sz="36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4284028" y="1954933"/>
            <a:ext cx="1727835" cy="36163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hteck 3"/>
          <p:cNvSpPr/>
          <p:nvPr/>
        </p:nvSpPr>
        <p:spPr>
          <a:xfrm>
            <a:off x="259200" y="907200"/>
            <a:ext cx="4163319" cy="6680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000"/>
              </a:lnSpc>
            </a:pPr>
            <a:r>
              <a:rPr lang="de-DE" sz="2800" b="1" dirty="0" smtClean="0">
                <a:solidFill>
                  <a:srgbClr val="002060"/>
                </a:solidFill>
                <a:latin typeface="+mj-lt"/>
              </a:rPr>
              <a:t>Muschelbank NA23, 1x1 m</a:t>
            </a:r>
            <a:endParaRPr lang="de-DE" sz="28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Grafik 4"/>
          <p:cNvPicPr/>
          <p:nvPr/>
        </p:nvPicPr>
        <p:blipFill>
          <a:blip r:embed="rId3"/>
          <a:stretch>
            <a:fillRect/>
          </a:stretch>
        </p:blipFill>
        <p:spPr>
          <a:xfrm>
            <a:off x="6373178" y="1954933"/>
            <a:ext cx="1727835" cy="36163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013" y="5341339"/>
            <a:ext cx="720000" cy="191795"/>
          </a:xfrm>
          <a:prstGeom prst="rect">
            <a:avLst/>
          </a:prstGeom>
        </p:spPr>
      </p:pic>
      <p:pic>
        <p:nvPicPr>
          <p:cNvPr id="7" name="Grafik 6"/>
          <p:cNvPicPr/>
          <p:nvPr/>
        </p:nvPicPr>
        <p:blipFill>
          <a:blip r:embed="rId5"/>
          <a:stretch>
            <a:fillRect/>
          </a:stretch>
        </p:blipFill>
        <p:spPr>
          <a:xfrm>
            <a:off x="2267903" y="1954932"/>
            <a:ext cx="1727835" cy="36163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04" y="4570249"/>
            <a:ext cx="720000" cy="98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3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79512" y="116192"/>
            <a:ext cx="7416824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>
              <a:buClr>
                <a:srgbClr val="003F8B"/>
              </a:buClr>
              <a:buFont typeface="Arial" pitchFamily="34" charset="0"/>
              <a:buNone/>
            </a:pPr>
            <a:r>
              <a:rPr lang="en-GB" sz="36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5. </a:t>
            </a:r>
            <a:r>
              <a:rPr lang="en-GB" sz="3600" b="1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Ergebnisse</a:t>
            </a:r>
            <a:endParaRPr lang="en-GB" sz="36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67903" y="1954084"/>
            <a:ext cx="1727835" cy="36163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Grafik 3"/>
          <p:cNvPicPr/>
          <p:nvPr/>
        </p:nvPicPr>
        <p:blipFill>
          <a:blip r:embed="rId3"/>
          <a:stretch>
            <a:fillRect/>
          </a:stretch>
        </p:blipFill>
        <p:spPr>
          <a:xfrm>
            <a:off x="4284028" y="1954084"/>
            <a:ext cx="1727835" cy="36175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Grafik 4"/>
          <p:cNvPicPr/>
          <p:nvPr/>
        </p:nvPicPr>
        <p:blipFill>
          <a:blip r:embed="rId4"/>
          <a:stretch>
            <a:fillRect/>
          </a:stretch>
        </p:blipFill>
        <p:spPr>
          <a:xfrm>
            <a:off x="6361718" y="1947099"/>
            <a:ext cx="1727835" cy="36245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feld 5"/>
          <p:cNvSpPr txBox="1"/>
          <p:nvPr/>
        </p:nvSpPr>
        <p:spPr>
          <a:xfrm>
            <a:off x="2739818" y="5652533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002060"/>
                </a:solidFill>
              </a:rPr>
              <a:t>1x1 m</a:t>
            </a:r>
            <a:endParaRPr lang="de-DE" sz="1600" b="1" dirty="0">
              <a:solidFill>
                <a:srgbClr val="00206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743367" y="5620088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002060"/>
                </a:solidFill>
              </a:rPr>
              <a:t>2x2 m</a:t>
            </a:r>
            <a:endParaRPr lang="de-DE" sz="1600" b="1" dirty="0">
              <a:solidFill>
                <a:srgbClr val="00206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852623" y="5620088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002060"/>
                </a:solidFill>
              </a:rPr>
              <a:t>3x3 m</a:t>
            </a:r>
            <a:endParaRPr lang="de-DE" sz="1600" b="1" dirty="0">
              <a:solidFill>
                <a:srgbClr val="00206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59200" y="907200"/>
            <a:ext cx="3084499" cy="733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000"/>
              </a:lnSpc>
            </a:pPr>
            <a:r>
              <a:rPr lang="de-DE" sz="2800" b="1" dirty="0" smtClean="0">
                <a:solidFill>
                  <a:srgbClr val="002060"/>
                </a:solidFill>
                <a:latin typeface="+mj-lt"/>
              </a:rPr>
              <a:t>Muschelbank NA23</a:t>
            </a:r>
            <a:endParaRPr lang="de-DE" sz="28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417" y="5365233"/>
            <a:ext cx="720000" cy="19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9200" y="907200"/>
            <a:ext cx="3084499" cy="6680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000"/>
              </a:lnSpc>
            </a:pPr>
            <a:r>
              <a:rPr lang="de-DE" sz="2800" b="1" dirty="0" smtClean="0">
                <a:solidFill>
                  <a:srgbClr val="002060"/>
                </a:solidFill>
                <a:latin typeface="+mj-lt"/>
              </a:rPr>
              <a:t>Muschelbank NA03</a:t>
            </a:r>
            <a:endParaRPr lang="de-DE" sz="2800" b="1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269851" y="2270660"/>
            <a:ext cx="2880000" cy="2225454"/>
            <a:chOff x="194597" y="1844824"/>
            <a:chExt cx="2880000" cy="2225454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597" y="1844824"/>
              <a:ext cx="2880000" cy="2225454"/>
            </a:xfrm>
            <a:prstGeom prst="rect">
              <a:avLst/>
            </a:prstGeom>
          </p:spPr>
        </p:pic>
        <p:sp>
          <p:nvSpPr>
            <p:cNvPr id="5" name="Rechteck 4"/>
            <p:cNvSpPr/>
            <p:nvPr/>
          </p:nvSpPr>
          <p:spPr>
            <a:xfrm>
              <a:off x="2243654" y="2060848"/>
              <a:ext cx="489251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3150977" y="2271539"/>
            <a:ext cx="2880000" cy="2225454"/>
            <a:chOff x="3097189" y="1844824"/>
            <a:chExt cx="2880000" cy="2225454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7189" y="1844824"/>
              <a:ext cx="2880000" cy="2225454"/>
            </a:xfrm>
            <a:prstGeom prst="rect">
              <a:avLst/>
            </a:prstGeom>
          </p:spPr>
        </p:pic>
        <p:sp>
          <p:nvSpPr>
            <p:cNvPr id="8" name="Rechteck 7"/>
            <p:cNvSpPr/>
            <p:nvPr/>
          </p:nvSpPr>
          <p:spPr>
            <a:xfrm>
              <a:off x="5356032" y="1996877"/>
              <a:ext cx="489251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6017813" y="2268808"/>
            <a:ext cx="2880000" cy="2225454"/>
            <a:chOff x="6031260" y="1782703"/>
            <a:chExt cx="2880000" cy="2225454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1260" y="1782703"/>
              <a:ext cx="2880000" cy="2225454"/>
            </a:xfrm>
            <a:prstGeom prst="rect">
              <a:avLst/>
            </a:prstGeom>
          </p:spPr>
        </p:pic>
        <p:sp>
          <p:nvSpPr>
            <p:cNvPr id="11" name="Rechteck 10"/>
            <p:cNvSpPr/>
            <p:nvPr/>
          </p:nvSpPr>
          <p:spPr>
            <a:xfrm>
              <a:off x="8101013" y="1988840"/>
              <a:ext cx="489251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2" name="Rechteck 11"/>
          <p:cNvSpPr/>
          <p:nvPr/>
        </p:nvSpPr>
        <p:spPr>
          <a:xfrm>
            <a:off x="2781519" y="4941168"/>
            <a:ext cx="4402808" cy="6680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000"/>
              </a:lnSpc>
            </a:pPr>
            <a:r>
              <a:rPr lang="de-DE" sz="2800" b="1" dirty="0" smtClean="0">
                <a:solidFill>
                  <a:srgbClr val="002060"/>
                </a:solidFill>
                <a:latin typeface="+mj-lt"/>
              </a:rPr>
              <a:t>Werteverteilung der Klassen</a:t>
            </a:r>
            <a:endParaRPr lang="de-DE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179512" y="116192"/>
            <a:ext cx="7416824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>
              <a:buClr>
                <a:srgbClr val="003F8B"/>
              </a:buClr>
              <a:buFont typeface="Arial" pitchFamily="34" charset="0"/>
              <a:buNone/>
            </a:pPr>
            <a:r>
              <a:rPr lang="en-GB" sz="36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5. </a:t>
            </a:r>
            <a:r>
              <a:rPr lang="en-GB" sz="3600" b="1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Ergebnisse</a:t>
            </a:r>
            <a:endParaRPr lang="en-GB" sz="36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348880"/>
            <a:ext cx="902824" cy="82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5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616755"/>
              </p:ext>
            </p:extLst>
          </p:nvPr>
        </p:nvGraphicFramePr>
        <p:xfrm>
          <a:off x="827584" y="2348285"/>
          <a:ext cx="7560840" cy="230473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086083"/>
                <a:gridCol w="1079867"/>
                <a:gridCol w="1078978"/>
                <a:gridCol w="1078978"/>
                <a:gridCol w="1078978"/>
                <a:gridCol w="1078978"/>
                <a:gridCol w="1078978"/>
              </a:tblGrid>
              <a:tr h="576183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de-DE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800" dirty="0">
                          <a:solidFill>
                            <a:srgbClr val="002060"/>
                          </a:solidFill>
                          <a:effectLst/>
                        </a:rPr>
                        <a:t>1x1 m</a:t>
                      </a:r>
                      <a:endParaRPr lang="de-DE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800" dirty="0">
                          <a:solidFill>
                            <a:srgbClr val="002060"/>
                          </a:solidFill>
                          <a:effectLst/>
                        </a:rPr>
                        <a:t>2x2 m</a:t>
                      </a:r>
                      <a:endParaRPr lang="de-DE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800" dirty="0">
                          <a:solidFill>
                            <a:srgbClr val="002060"/>
                          </a:solidFill>
                          <a:effectLst/>
                        </a:rPr>
                        <a:t>3x3 m</a:t>
                      </a:r>
                      <a:endParaRPr lang="de-DE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576183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de-DE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400" dirty="0">
                          <a:solidFill>
                            <a:srgbClr val="002060"/>
                          </a:solidFill>
                          <a:effectLst/>
                        </a:rPr>
                        <a:t>LB</a:t>
                      </a:r>
                      <a:endParaRPr lang="de-DE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rgbClr val="B7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400" dirty="0">
                          <a:solidFill>
                            <a:srgbClr val="002060"/>
                          </a:solidFill>
                          <a:effectLst/>
                        </a:rPr>
                        <a:t>GPS</a:t>
                      </a:r>
                      <a:endParaRPr lang="de-DE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rgbClr val="B7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400" dirty="0">
                          <a:solidFill>
                            <a:srgbClr val="002060"/>
                          </a:solidFill>
                          <a:effectLst/>
                        </a:rPr>
                        <a:t>LB</a:t>
                      </a:r>
                      <a:endParaRPr lang="de-DE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rgbClr val="B7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400" dirty="0">
                          <a:solidFill>
                            <a:srgbClr val="002060"/>
                          </a:solidFill>
                          <a:effectLst/>
                        </a:rPr>
                        <a:t>GPS</a:t>
                      </a:r>
                      <a:endParaRPr lang="de-DE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rgbClr val="B7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400" dirty="0">
                          <a:solidFill>
                            <a:srgbClr val="002060"/>
                          </a:solidFill>
                          <a:effectLst/>
                        </a:rPr>
                        <a:t>LB</a:t>
                      </a:r>
                      <a:endParaRPr lang="de-DE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rgbClr val="B7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400" dirty="0">
                          <a:solidFill>
                            <a:srgbClr val="002060"/>
                          </a:solidFill>
                          <a:effectLst/>
                        </a:rPr>
                        <a:t>GPS</a:t>
                      </a:r>
                      <a:endParaRPr lang="de-DE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rgbClr val="B7DBFF"/>
                    </a:solidFill>
                  </a:tcPr>
                </a:tc>
              </a:tr>
              <a:tr h="576183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600" dirty="0">
                          <a:solidFill>
                            <a:srgbClr val="002060"/>
                          </a:solidFill>
                          <a:effectLst/>
                        </a:rPr>
                        <a:t>NA03</a:t>
                      </a:r>
                      <a:endParaRPr lang="de-DE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 smtClean="0">
                          <a:solidFill>
                            <a:srgbClr val="002060"/>
                          </a:solidFill>
                          <a:effectLst/>
                        </a:rPr>
                        <a:t>86,1</a:t>
                      </a:r>
                      <a:endParaRPr lang="de-DE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de-DE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 smtClean="0">
                          <a:solidFill>
                            <a:srgbClr val="002060"/>
                          </a:solidFill>
                          <a:effectLst/>
                        </a:rPr>
                        <a:t>74,3</a:t>
                      </a:r>
                      <a:endParaRPr lang="de-DE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de-DE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 smtClean="0">
                          <a:solidFill>
                            <a:srgbClr val="002060"/>
                          </a:solidFill>
                          <a:effectLst/>
                        </a:rPr>
                        <a:t>74,8</a:t>
                      </a:r>
                      <a:endParaRPr lang="de-DE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de-DE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rgbClr val="D5EAFF"/>
                    </a:solidFill>
                  </a:tcPr>
                </a:tc>
              </a:tr>
              <a:tr h="576183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600" dirty="0">
                          <a:solidFill>
                            <a:srgbClr val="002060"/>
                          </a:solidFill>
                          <a:effectLst/>
                        </a:rPr>
                        <a:t>NA23</a:t>
                      </a:r>
                      <a:endParaRPr lang="de-DE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 smtClean="0">
                          <a:solidFill>
                            <a:srgbClr val="002060"/>
                          </a:solidFill>
                          <a:effectLst/>
                        </a:rPr>
                        <a:t>28,0</a:t>
                      </a:r>
                      <a:endParaRPr lang="de-DE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 smtClean="0">
                          <a:solidFill>
                            <a:srgbClr val="002060"/>
                          </a:solidFill>
                          <a:effectLst/>
                        </a:rPr>
                        <a:t>34,4</a:t>
                      </a:r>
                      <a:endParaRPr lang="de-DE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 smtClean="0">
                          <a:solidFill>
                            <a:srgbClr val="002060"/>
                          </a:solidFill>
                          <a:effectLst/>
                        </a:rPr>
                        <a:t>40,5</a:t>
                      </a:r>
                      <a:endParaRPr lang="de-DE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 smtClean="0">
                          <a:solidFill>
                            <a:srgbClr val="002060"/>
                          </a:solidFill>
                          <a:effectLst/>
                        </a:rPr>
                        <a:t>52,8</a:t>
                      </a:r>
                      <a:endParaRPr lang="de-DE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de-DE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de-DE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rgbClr val="D5EAFF"/>
                    </a:solidFill>
                  </a:tcPr>
                </a:tc>
              </a:tr>
            </a:tbl>
          </a:graphicData>
        </a:graphic>
      </p:graphicFrame>
      <p:sp>
        <p:nvSpPr>
          <p:cNvPr id="3" name="Rechteck 2"/>
          <p:cNvSpPr/>
          <p:nvPr/>
        </p:nvSpPr>
        <p:spPr>
          <a:xfrm>
            <a:off x="259200" y="907200"/>
            <a:ext cx="2669513" cy="6680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000"/>
              </a:lnSpc>
            </a:pPr>
            <a:r>
              <a:rPr lang="de-DE" sz="2800" b="1" dirty="0" smtClean="0">
                <a:solidFill>
                  <a:srgbClr val="002060"/>
                </a:solidFill>
                <a:latin typeface="+mj-lt"/>
              </a:rPr>
              <a:t>Flächenvergleich</a:t>
            </a:r>
            <a:endParaRPr lang="de-DE" sz="1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79512" y="116192"/>
            <a:ext cx="7416824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>
              <a:buClr>
                <a:srgbClr val="003F8B"/>
              </a:buClr>
              <a:buFont typeface="Arial" pitchFamily="34" charset="0"/>
              <a:buNone/>
            </a:pPr>
            <a:r>
              <a:rPr lang="en-GB" sz="36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5. </a:t>
            </a:r>
            <a:r>
              <a:rPr lang="en-GB" sz="3600" b="1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Ergebnisse</a:t>
            </a:r>
            <a:endParaRPr lang="en-GB" sz="36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63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1124744"/>
            <a:ext cx="7458709" cy="367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ts val="5000"/>
              </a:lnSpc>
              <a:buFont typeface="Wingdings" pitchFamily="2" charset="2"/>
              <a:buChar char="§"/>
            </a:pPr>
            <a:r>
              <a:rPr lang="de-DE" sz="2400" b="1" dirty="0" smtClean="0">
                <a:solidFill>
                  <a:srgbClr val="002060"/>
                </a:solidFill>
                <a:latin typeface="+mj-lt"/>
              </a:rPr>
              <a:t>Zusammenfassung der </a:t>
            </a:r>
            <a:r>
              <a:rPr lang="de-DE" sz="2400" b="1" dirty="0" err="1" smtClean="0">
                <a:solidFill>
                  <a:srgbClr val="002060"/>
                </a:solidFill>
                <a:latin typeface="+mj-lt"/>
              </a:rPr>
              <a:t>LiDAR</a:t>
            </a:r>
            <a:r>
              <a:rPr lang="de-DE" sz="2400" b="1" dirty="0" smtClean="0">
                <a:solidFill>
                  <a:srgbClr val="002060"/>
                </a:solidFill>
                <a:latin typeface="+mj-lt"/>
              </a:rPr>
              <a:t>-Daten in 1x1 km Kacheln</a:t>
            </a:r>
          </a:p>
          <a:p>
            <a:pPr marL="800100" lvl="1" indent="-342900">
              <a:lnSpc>
                <a:spcPct val="150000"/>
              </a:lnSpc>
              <a:buFont typeface="Symbol" pitchFamily="18" charset="2"/>
              <a:buChar char="-"/>
            </a:pPr>
            <a:r>
              <a:rPr lang="de-DE" sz="2400" dirty="0" smtClean="0">
                <a:solidFill>
                  <a:srgbClr val="002060"/>
                </a:solidFill>
                <a:latin typeface="+mj-lt"/>
              </a:rPr>
              <a:t>Verschiedene Wasserstände</a:t>
            </a:r>
          </a:p>
          <a:p>
            <a:pPr marL="800100" lvl="1" indent="-342900">
              <a:lnSpc>
                <a:spcPct val="150000"/>
              </a:lnSpc>
              <a:buFont typeface="Symbol" pitchFamily="18" charset="2"/>
              <a:buChar char="-"/>
            </a:pPr>
            <a:r>
              <a:rPr lang="de-DE" sz="2400" dirty="0" smtClean="0">
                <a:solidFill>
                  <a:srgbClr val="002060"/>
                </a:solidFill>
                <a:latin typeface="+mj-lt"/>
              </a:rPr>
              <a:t>Verschiedene Scanwinkel</a:t>
            </a:r>
          </a:p>
          <a:p>
            <a:pPr marL="800100" lvl="1" indent="-342900">
              <a:lnSpc>
                <a:spcPct val="150000"/>
              </a:lnSpc>
              <a:buFont typeface="Symbol" pitchFamily="18" charset="2"/>
              <a:buChar char="-"/>
            </a:pPr>
            <a:r>
              <a:rPr lang="de-DE" sz="2400" dirty="0">
                <a:solidFill>
                  <a:srgbClr val="002060"/>
                </a:solidFill>
                <a:latin typeface="+mj-lt"/>
              </a:rPr>
              <a:t>Streifenmuster </a:t>
            </a:r>
            <a:r>
              <a:rPr lang="de-DE" sz="2400" dirty="0" smtClean="0">
                <a:solidFill>
                  <a:srgbClr val="002060"/>
                </a:solidFill>
                <a:latin typeface="+mj-lt"/>
              </a:rPr>
              <a:t>durch Überlagerung von Scanreihen</a:t>
            </a:r>
          </a:p>
          <a:p>
            <a:pPr marL="342900" indent="-342900">
              <a:lnSpc>
                <a:spcPts val="5000"/>
              </a:lnSpc>
              <a:buFont typeface="Wingdings" pitchFamily="2" charset="2"/>
              <a:buChar char="§"/>
            </a:pPr>
            <a:r>
              <a:rPr lang="de-DE" sz="2400" b="1" dirty="0" smtClean="0">
                <a:solidFill>
                  <a:srgbClr val="002060"/>
                </a:solidFill>
                <a:latin typeface="+mj-lt"/>
              </a:rPr>
              <a:t>Unterschiedliche Erfassungsmethoden im Monitoring</a:t>
            </a:r>
          </a:p>
          <a:p>
            <a:pPr marL="342900" indent="-342900">
              <a:lnSpc>
                <a:spcPts val="5000"/>
              </a:lnSpc>
              <a:buFont typeface="Wingdings" pitchFamily="2" charset="2"/>
              <a:buChar char="§"/>
            </a:pPr>
            <a:r>
              <a:rPr lang="de-DE" sz="2400" b="1" dirty="0" smtClean="0">
                <a:solidFill>
                  <a:srgbClr val="002060"/>
                </a:solidFill>
                <a:latin typeface="+mj-lt"/>
              </a:rPr>
              <a:t>Unterschiedliche Aufnahmezeitpunkte der Datensätze</a:t>
            </a:r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179512" y="116192"/>
            <a:ext cx="7416824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>
              <a:buClr>
                <a:srgbClr val="003F8B"/>
              </a:buClr>
              <a:buFont typeface="Arial" pitchFamily="34" charset="0"/>
              <a:buNone/>
            </a:pPr>
            <a:r>
              <a:rPr lang="en-GB" sz="36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6. </a:t>
            </a:r>
            <a:r>
              <a:rPr lang="en-GB" sz="3600" b="1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Probleme</a:t>
            </a:r>
            <a:endParaRPr lang="en-GB" sz="36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6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79512" y="116192"/>
            <a:ext cx="7416824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>
              <a:buClr>
                <a:srgbClr val="003F8B"/>
              </a:buClr>
              <a:buFont typeface="Arial" pitchFamily="34" charset="0"/>
              <a:buNone/>
            </a:pPr>
            <a:r>
              <a:rPr lang="en-GB" sz="36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7. </a:t>
            </a:r>
            <a:r>
              <a:rPr lang="en-GB" sz="3600" b="1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Zusammenfassung</a:t>
            </a:r>
            <a:r>
              <a:rPr lang="en-GB" sz="36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&amp; </a:t>
            </a:r>
            <a:r>
              <a:rPr lang="en-GB" sz="3600" b="1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Fazit</a:t>
            </a:r>
            <a:endParaRPr lang="en-GB" sz="36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1520" y="1214750"/>
            <a:ext cx="856542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2400" dirty="0" err="1" smtClean="0">
                <a:solidFill>
                  <a:srgbClr val="002060"/>
                </a:solidFill>
                <a:latin typeface="+mj-lt"/>
              </a:rPr>
              <a:t>LiDAR</a:t>
            </a:r>
            <a:r>
              <a:rPr lang="de-DE" sz="2400" dirty="0" smtClean="0">
                <a:solidFill>
                  <a:srgbClr val="002060"/>
                </a:solidFill>
                <a:latin typeface="+mj-lt"/>
              </a:rPr>
              <a:t>-Daten </a:t>
            </a:r>
            <a:r>
              <a:rPr lang="de-DE" sz="2400" dirty="0" smtClean="0">
                <a:solidFill>
                  <a:srgbClr val="002060"/>
                </a:solidFill>
                <a:latin typeface="+mj-lt"/>
              </a:rPr>
              <a:t>&amp; Vergleichsdaten aus Muschelmonitoring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2400" dirty="0" smtClean="0">
                <a:solidFill>
                  <a:srgbClr val="002060"/>
                </a:solidFill>
                <a:latin typeface="+mj-lt"/>
              </a:rPr>
              <a:t>Klassifizierung, Werteverteilung und Flächenvergleich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2400" dirty="0" smtClean="0">
                <a:solidFill>
                  <a:srgbClr val="002060"/>
                </a:solidFill>
                <a:latin typeface="+mj-lt"/>
              </a:rPr>
              <a:t>Klassifikationen teilweise </a:t>
            </a:r>
            <a:r>
              <a:rPr lang="de-DE" sz="2400" dirty="0" smtClean="0">
                <a:solidFill>
                  <a:srgbClr val="002060"/>
                </a:solidFill>
                <a:latin typeface="+mj-lt"/>
              </a:rPr>
              <a:t>sehr gut, teilweise </a:t>
            </a:r>
            <a:r>
              <a:rPr lang="de-DE" sz="2400" dirty="0" smtClean="0">
                <a:solidFill>
                  <a:srgbClr val="002060"/>
                </a:solidFill>
                <a:latin typeface="+mj-lt"/>
              </a:rPr>
              <a:t>suboptimal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2400" dirty="0" smtClean="0">
                <a:solidFill>
                  <a:srgbClr val="002060"/>
                </a:solidFill>
                <a:latin typeface="+mj-lt"/>
              </a:rPr>
              <a:t>Intensität ist der wichtigste Parameter </a:t>
            </a:r>
            <a:endParaRPr lang="de-DE" sz="2400" dirty="0" smtClean="0">
              <a:solidFill>
                <a:srgbClr val="002060"/>
              </a:solidFill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2400" dirty="0" smtClean="0">
                <a:solidFill>
                  <a:srgbClr val="002060"/>
                </a:solidFill>
                <a:latin typeface="+mj-lt"/>
              </a:rPr>
              <a:t>Probleme: Aufbereitung der Daten, versch. Aufnahmezeitpunkte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4725144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002060"/>
                </a:solidFill>
                <a:latin typeface="+mj-lt"/>
              </a:rPr>
              <a:t>Fazit: </a:t>
            </a:r>
            <a:r>
              <a:rPr lang="de-DE" sz="2800" b="1" dirty="0" smtClean="0">
                <a:solidFill>
                  <a:srgbClr val="002060"/>
                </a:solidFill>
                <a:latin typeface="+mj-lt"/>
              </a:rPr>
              <a:t>	Identifizierung </a:t>
            </a:r>
            <a:r>
              <a:rPr lang="de-DE" sz="2800" b="1" dirty="0">
                <a:solidFill>
                  <a:srgbClr val="002060"/>
                </a:solidFill>
                <a:latin typeface="+mj-lt"/>
              </a:rPr>
              <a:t>generell möglich, aber weitere </a:t>
            </a:r>
            <a:r>
              <a:rPr lang="de-DE" sz="2800" b="1" dirty="0" smtClean="0">
                <a:solidFill>
                  <a:srgbClr val="002060"/>
                </a:solidFill>
                <a:latin typeface="+mj-lt"/>
              </a:rPr>
              <a:t>	</a:t>
            </a:r>
            <a:r>
              <a:rPr lang="de-DE" sz="2800" b="1" dirty="0" smtClean="0">
                <a:solidFill>
                  <a:srgbClr val="002060"/>
                </a:solidFill>
                <a:latin typeface="+mj-lt"/>
              </a:rPr>
              <a:t>Untersuchungen erforderlich</a:t>
            </a:r>
            <a:endParaRPr lang="de-DE" sz="28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335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54759" y="1895053"/>
            <a:ext cx="5834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002060"/>
                </a:solidFill>
                <a:latin typeface="+mj-lt"/>
              </a:rPr>
              <a:t>Vielen Dank für Ihre Aufmerksamkeit!</a:t>
            </a:r>
            <a:endParaRPr lang="de-DE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446354" y="3138353"/>
            <a:ext cx="4243469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2060"/>
                </a:solidFill>
                <a:latin typeface="+mj-lt"/>
              </a:rPr>
              <a:t>Dr. Gabriele Müller</a:t>
            </a:r>
            <a:r>
              <a:rPr lang="de-DE" sz="2400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de-DE" sz="2400" dirty="0" smtClean="0">
                <a:solidFill>
                  <a:srgbClr val="002060"/>
                </a:solidFill>
                <a:latin typeface="+mj-lt"/>
              </a:rPr>
            </a:br>
            <a:endParaRPr lang="de-DE" sz="700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de-DE" sz="2400" dirty="0" smtClean="0">
                <a:solidFill>
                  <a:srgbClr val="002060"/>
                </a:solidFill>
                <a:latin typeface="+mj-lt"/>
              </a:rPr>
              <a:t>Gabriele.Mueller@lkn.landsh.de</a:t>
            </a:r>
            <a:endParaRPr lang="de-DE" sz="2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59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044000" y="1268760"/>
            <a:ext cx="64087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24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Warum Muschelbänke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2400" dirty="0">
                <a:solidFill>
                  <a:srgbClr val="002060"/>
                </a:solidFill>
                <a:latin typeface="+mj-lt"/>
                <a:cs typeface="Arial" pitchFamily="34" charset="0"/>
              </a:rPr>
              <a:t>Was ist </a:t>
            </a:r>
            <a:r>
              <a:rPr lang="de-DE" sz="2400" dirty="0" err="1">
                <a:solidFill>
                  <a:srgbClr val="002060"/>
                </a:solidFill>
                <a:latin typeface="+mj-lt"/>
                <a:cs typeface="Arial" pitchFamily="34" charset="0"/>
              </a:rPr>
              <a:t>LiDAR</a:t>
            </a:r>
            <a:r>
              <a:rPr lang="de-DE" sz="24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24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Datengrundlage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24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Methodik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24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Ergebnisse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24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Probleme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24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Zusammenfassung &amp; Fazit</a:t>
            </a:r>
            <a:endParaRPr lang="de-DE" sz="2400" dirty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de-DE" sz="2400" dirty="0" smtClean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de-DE" sz="2400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179512" y="116192"/>
            <a:ext cx="7416824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>
              <a:buClr>
                <a:srgbClr val="003F8B"/>
              </a:buClr>
              <a:buFont typeface="Arial" pitchFamily="34" charset="0"/>
              <a:buNone/>
            </a:pPr>
            <a:r>
              <a:rPr lang="en-GB" sz="3600" b="1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Gliederung</a:t>
            </a:r>
            <a:endParaRPr lang="en-GB" sz="36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12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79512" y="116192"/>
            <a:ext cx="7416824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>
              <a:buClr>
                <a:srgbClr val="003F8B"/>
              </a:buClr>
              <a:buFont typeface="Arial" pitchFamily="34" charset="0"/>
              <a:buNone/>
            </a:pPr>
            <a:r>
              <a:rPr lang="en-GB" sz="36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1. </a:t>
            </a:r>
            <a:r>
              <a:rPr lang="en-GB" sz="3600" b="1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Warum</a:t>
            </a:r>
            <a:r>
              <a:rPr lang="en-GB" sz="36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</a:t>
            </a:r>
            <a:r>
              <a:rPr lang="en-GB" sz="3600" b="1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Muschelbänke</a:t>
            </a:r>
            <a:endParaRPr lang="en-GB" sz="36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044000" y="1268760"/>
            <a:ext cx="7704464" cy="2943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e-DE" sz="2400" dirty="0">
                <a:solidFill>
                  <a:srgbClr val="002060"/>
                </a:solidFill>
                <a:latin typeface="+mj-lt"/>
                <a:cs typeface="Arial" pitchFamily="34" charset="0"/>
              </a:rPr>
              <a:t>Wattenmeer einzigartiges Ökosystem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e-DE" sz="2400" dirty="0">
                <a:solidFill>
                  <a:srgbClr val="002060"/>
                </a:solidFill>
                <a:latin typeface="+mj-lt"/>
                <a:cs typeface="Arial" pitchFamily="34" charset="0"/>
              </a:rPr>
              <a:t>Nationale, europäische &amp; internationale Richtlinien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e-DE" sz="2400" dirty="0">
                <a:solidFill>
                  <a:srgbClr val="002060"/>
                </a:solidFill>
                <a:latin typeface="+mj-lt"/>
                <a:cs typeface="Arial" pitchFamily="34" charset="0"/>
              </a:rPr>
              <a:t>Muschelbänke als Habitat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e-DE" sz="24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Muschelmonitoring</a:t>
            </a:r>
            <a:endParaRPr lang="de-DE" sz="2400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41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79512" y="116192"/>
            <a:ext cx="7416824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>
              <a:buClr>
                <a:srgbClr val="003F8B"/>
              </a:buClr>
              <a:buFont typeface="Arial" pitchFamily="34" charset="0"/>
              <a:buNone/>
            </a:pPr>
            <a:r>
              <a:rPr lang="en-GB" sz="36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2. Was </a:t>
            </a:r>
            <a:r>
              <a:rPr lang="en-GB" sz="3600" b="1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ist</a:t>
            </a:r>
            <a:r>
              <a:rPr lang="en-GB" sz="36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</a:t>
            </a:r>
            <a:r>
              <a:rPr lang="en-GB" sz="3600" b="1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LiDAR</a:t>
            </a:r>
            <a:r>
              <a:rPr lang="en-GB" sz="36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?</a:t>
            </a:r>
            <a:endParaRPr lang="en-GB" sz="36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985997" y="1124744"/>
            <a:ext cx="6394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>
                <a:solidFill>
                  <a:srgbClr val="002060"/>
                </a:solidFill>
                <a:latin typeface="+mj-lt"/>
              </a:rPr>
              <a:t>LiDAR</a:t>
            </a:r>
            <a:r>
              <a:rPr lang="de-DE" sz="3200" dirty="0" smtClean="0">
                <a:solidFill>
                  <a:srgbClr val="002060"/>
                </a:solidFill>
                <a:latin typeface="+mj-lt"/>
              </a:rPr>
              <a:t> = </a:t>
            </a:r>
            <a:r>
              <a:rPr lang="de-DE" sz="3200" b="1" i="1" u="sng" dirty="0" smtClean="0">
                <a:solidFill>
                  <a:srgbClr val="002060"/>
                </a:solidFill>
                <a:latin typeface="+mj-lt"/>
              </a:rPr>
              <a:t>Li</a:t>
            </a:r>
            <a:r>
              <a:rPr lang="de-DE" sz="3200" dirty="0" smtClean="0">
                <a:solidFill>
                  <a:srgbClr val="002060"/>
                </a:solidFill>
                <a:latin typeface="+mj-lt"/>
              </a:rPr>
              <a:t>ght </a:t>
            </a:r>
            <a:r>
              <a:rPr lang="de-DE" sz="3200" b="1" i="1" u="sng" dirty="0" err="1" smtClean="0">
                <a:solidFill>
                  <a:srgbClr val="002060"/>
                </a:solidFill>
                <a:latin typeface="+mj-lt"/>
              </a:rPr>
              <a:t>D</a:t>
            </a:r>
            <a:r>
              <a:rPr lang="de-DE" sz="3200" dirty="0" err="1" smtClean="0">
                <a:solidFill>
                  <a:srgbClr val="002060"/>
                </a:solidFill>
                <a:latin typeface="+mj-lt"/>
              </a:rPr>
              <a:t>etection</a:t>
            </a:r>
            <a:r>
              <a:rPr lang="de-DE" sz="3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de-DE" sz="3200" b="1" i="1" u="sng" dirty="0" err="1" smtClean="0">
                <a:solidFill>
                  <a:srgbClr val="002060"/>
                </a:solidFill>
                <a:latin typeface="+mj-lt"/>
              </a:rPr>
              <a:t>A</a:t>
            </a:r>
            <a:r>
              <a:rPr lang="de-DE" sz="3200" dirty="0" err="1" smtClean="0">
                <a:solidFill>
                  <a:srgbClr val="002060"/>
                </a:solidFill>
                <a:latin typeface="+mj-lt"/>
              </a:rPr>
              <a:t>nd</a:t>
            </a:r>
            <a:r>
              <a:rPr lang="de-DE" sz="3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de-DE" sz="3200" b="1" i="1" u="sng" dirty="0" smtClean="0">
                <a:solidFill>
                  <a:srgbClr val="002060"/>
                </a:solidFill>
                <a:latin typeface="+mj-lt"/>
              </a:rPr>
              <a:t>R</a:t>
            </a:r>
            <a:r>
              <a:rPr lang="de-DE" sz="3200" dirty="0" smtClean="0">
                <a:solidFill>
                  <a:srgbClr val="002060"/>
                </a:solidFill>
                <a:latin typeface="+mj-lt"/>
              </a:rPr>
              <a:t>anging</a:t>
            </a:r>
            <a:endParaRPr lang="de-DE" sz="3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255577" y="2276872"/>
            <a:ext cx="6124735" cy="282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500"/>
              </a:lnSpc>
              <a:buFont typeface="Arial" pitchFamily="34" charset="0"/>
              <a:buChar char="•"/>
            </a:pPr>
            <a:r>
              <a:rPr lang="de-DE" sz="3200" dirty="0" smtClean="0">
                <a:solidFill>
                  <a:srgbClr val="002060"/>
                </a:solidFill>
                <a:latin typeface="+mj-lt"/>
              </a:rPr>
              <a:t>Aktive Fernerkundungsmethode</a:t>
            </a:r>
          </a:p>
          <a:p>
            <a:pPr marL="457200" indent="-457200">
              <a:lnSpc>
                <a:spcPts val="4500"/>
              </a:lnSpc>
              <a:buFont typeface="Arial" pitchFamily="34" charset="0"/>
              <a:buChar char="•"/>
            </a:pPr>
            <a:r>
              <a:rPr lang="de-DE" sz="3200" dirty="0" smtClean="0">
                <a:solidFill>
                  <a:srgbClr val="002060"/>
                </a:solidFill>
                <a:latin typeface="+mj-lt"/>
              </a:rPr>
              <a:t>Laserlicht</a:t>
            </a:r>
          </a:p>
          <a:p>
            <a:pPr marL="457200" indent="-457200">
              <a:lnSpc>
                <a:spcPts val="4500"/>
              </a:lnSpc>
              <a:buFont typeface="Arial" pitchFamily="34" charset="0"/>
              <a:buChar char="•"/>
            </a:pPr>
            <a:r>
              <a:rPr lang="de-DE" sz="3200" dirty="0" smtClean="0">
                <a:solidFill>
                  <a:srgbClr val="002060"/>
                </a:solidFill>
                <a:latin typeface="+mj-lt"/>
              </a:rPr>
              <a:t>Parameter </a:t>
            </a:r>
          </a:p>
          <a:p>
            <a:pPr marL="914400" lvl="1" indent="-457200">
              <a:lnSpc>
                <a:spcPts val="3900"/>
              </a:lnSpc>
              <a:buFont typeface="Symbol" pitchFamily="18" charset="2"/>
              <a:buChar char="-"/>
            </a:pPr>
            <a:r>
              <a:rPr lang="de-DE" sz="3200" i="1" dirty="0" smtClean="0">
                <a:solidFill>
                  <a:srgbClr val="002060"/>
                </a:solidFill>
                <a:latin typeface="+mj-lt"/>
              </a:rPr>
              <a:t>Geländehöhe </a:t>
            </a:r>
          </a:p>
          <a:p>
            <a:pPr marL="914400" lvl="1" indent="-457200">
              <a:lnSpc>
                <a:spcPts val="3900"/>
              </a:lnSpc>
              <a:buFont typeface="Symbol" pitchFamily="18" charset="2"/>
              <a:buChar char="-"/>
            </a:pPr>
            <a:r>
              <a:rPr lang="de-DE" sz="3200" i="1" dirty="0" smtClean="0">
                <a:solidFill>
                  <a:srgbClr val="002060"/>
                </a:solidFill>
                <a:latin typeface="+mj-lt"/>
              </a:rPr>
              <a:t>Intensität der Rückstreuung</a:t>
            </a:r>
            <a:endParaRPr lang="de-DE" sz="3200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742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79512" y="116192"/>
            <a:ext cx="7416824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>
              <a:buClr>
                <a:srgbClr val="003F8B"/>
              </a:buClr>
              <a:buFont typeface="Arial" pitchFamily="34" charset="0"/>
              <a:buNone/>
            </a:pPr>
            <a:r>
              <a:rPr lang="en-GB" sz="36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2. Was </a:t>
            </a:r>
            <a:r>
              <a:rPr lang="en-GB" sz="3600" b="1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ist</a:t>
            </a:r>
            <a:r>
              <a:rPr lang="en-GB" sz="36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</a:t>
            </a:r>
            <a:r>
              <a:rPr lang="en-GB" sz="3600" b="1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LiDAR</a:t>
            </a:r>
            <a:r>
              <a:rPr lang="en-GB" sz="36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?</a:t>
            </a:r>
            <a:endParaRPr lang="en-GB" sz="36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340116" y="1500191"/>
            <a:ext cx="4094838" cy="3727596"/>
            <a:chOff x="340116" y="1500191"/>
            <a:chExt cx="4094838" cy="3727596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116" y="1500191"/>
              <a:ext cx="4094838" cy="2448000"/>
            </a:xfrm>
            <a:prstGeom prst="rect">
              <a:avLst/>
            </a:prstGeom>
          </p:spPr>
        </p:pic>
        <p:sp>
          <p:nvSpPr>
            <p:cNvPr id="4" name="Textfeld 3"/>
            <p:cNvSpPr txBox="1"/>
            <p:nvPr/>
          </p:nvSpPr>
          <p:spPr>
            <a:xfrm>
              <a:off x="1251510" y="4766122"/>
              <a:ext cx="21734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54000">
                <a:tabLst>
                  <a:tab pos="1440000" algn="l"/>
                </a:tabLst>
              </a:pPr>
              <a:r>
                <a:rPr lang="de-DE" sz="2400" b="1" dirty="0" smtClean="0">
                  <a:solidFill>
                    <a:srgbClr val="002060"/>
                  </a:solidFill>
                  <a:latin typeface="+mj-lt"/>
                </a:rPr>
                <a:t>Funktionsweise</a:t>
              </a:r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5173986" y="1501332"/>
            <a:ext cx="3543303" cy="3726455"/>
            <a:chOff x="5173986" y="1501332"/>
            <a:chExt cx="3543303" cy="3726455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3986" y="1501332"/>
              <a:ext cx="3543303" cy="2719756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5886308" y="4766122"/>
              <a:ext cx="2000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54000">
                <a:tabLst>
                  <a:tab pos="1440000" algn="l"/>
                </a:tabLst>
              </a:pPr>
              <a:r>
                <a:rPr lang="de-DE" sz="2400" b="1" dirty="0" smtClean="0">
                  <a:solidFill>
                    <a:srgbClr val="002060"/>
                  </a:solidFill>
                  <a:latin typeface="+mj-lt"/>
                </a:rPr>
                <a:t>Komponenten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083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79512" y="116192"/>
            <a:ext cx="7416824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>
              <a:buClr>
                <a:srgbClr val="003F8B"/>
              </a:buClr>
              <a:buFont typeface="Arial" pitchFamily="34" charset="0"/>
              <a:buNone/>
            </a:pPr>
            <a:r>
              <a:rPr lang="en-GB" sz="36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3. </a:t>
            </a:r>
            <a:r>
              <a:rPr lang="en-GB" sz="3600" b="1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Datengrundlage</a:t>
            </a:r>
            <a:endParaRPr lang="en-GB" sz="36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11560" y="980728"/>
            <a:ext cx="3018775" cy="25780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5000"/>
              </a:lnSpc>
            </a:pPr>
            <a:r>
              <a:rPr lang="de-DE" sz="2400" b="1" dirty="0" smtClean="0">
                <a:solidFill>
                  <a:srgbClr val="002060"/>
                </a:solidFill>
                <a:latin typeface="+mj-lt"/>
              </a:rPr>
              <a:t>3 Testgebiete:</a:t>
            </a:r>
          </a:p>
          <a:p>
            <a:pPr marL="342900" indent="-342900">
              <a:lnSpc>
                <a:spcPts val="5000"/>
              </a:lnSpc>
              <a:buFont typeface="Wingdings" pitchFamily="2" charset="2"/>
              <a:buChar char="§"/>
            </a:pPr>
            <a:r>
              <a:rPr lang="de-DE" sz="2400" b="1" dirty="0" smtClean="0">
                <a:solidFill>
                  <a:srgbClr val="002060"/>
                </a:solidFill>
                <a:latin typeface="+mj-lt"/>
              </a:rPr>
              <a:t>Muschelbank NA03</a:t>
            </a:r>
          </a:p>
          <a:p>
            <a:pPr marL="342900" indent="-342900">
              <a:lnSpc>
                <a:spcPts val="5000"/>
              </a:lnSpc>
              <a:buFont typeface="Wingdings" pitchFamily="2" charset="2"/>
              <a:buChar char="§"/>
            </a:pPr>
            <a:r>
              <a:rPr lang="de-DE" sz="2400" b="1" dirty="0" smtClean="0">
                <a:solidFill>
                  <a:srgbClr val="002060"/>
                </a:solidFill>
                <a:latin typeface="+mj-lt"/>
              </a:rPr>
              <a:t>Muschelbank NA23</a:t>
            </a:r>
          </a:p>
          <a:p>
            <a:pPr marL="342900" indent="-342900">
              <a:lnSpc>
                <a:spcPts val="5000"/>
              </a:lnSpc>
              <a:buFont typeface="Wingdings" pitchFamily="2" charset="2"/>
              <a:buChar char="§"/>
            </a:pPr>
            <a:r>
              <a:rPr lang="de-DE" sz="2400" b="1" dirty="0" smtClean="0">
                <a:solidFill>
                  <a:srgbClr val="002060"/>
                </a:solidFill>
                <a:latin typeface="+mj-lt"/>
              </a:rPr>
              <a:t>Muschelbank NH19</a:t>
            </a:r>
          </a:p>
        </p:txBody>
      </p:sp>
      <p:pic>
        <p:nvPicPr>
          <p:cNvPr id="4" name="Grafik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2" t="3270" r="14155" b="3540"/>
          <a:stretch/>
        </p:blipFill>
        <p:spPr>
          <a:xfrm>
            <a:off x="4211960" y="1340768"/>
            <a:ext cx="4624326" cy="410445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7"/>
          <a:stretch/>
        </p:blipFill>
        <p:spPr>
          <a:xfrm>
            <a:off x="641276" y="3933056"/>
            <a:ext cx="2987824" cy="162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3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79512" y="116192"/>
            <a:ext cx="7416824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>
              <a:buClr>
                <a:srgbClr val="003F8B"/>
              </a:buClr>
              <a:buFont typeface="Arial" pitchFamily="34" charset="0"/>
              <a:buNone/>
            </a:pPr>
            <a:r>
              <a:rPr lang="en-GB" sz="36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3. </a:t>
            </a:r>
            <a:r>
              <a:rPr lang="en-GB" sz="3600" b="1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Datengrundlage</a:t>
            </a:r>
            <a:endParaRPr lang="en-GB" sz="36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11560" y="1196752"/>
            <a:ext cx="8003153" cy="45807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ts val="5000"/>
              </a:lnSpc>
              <a:buFont typeface="Wingdings" pitchFamily="2" charset="2"/>
              <a:buChar char="§"/>
            </a:pPr>
            <a:r>
              <a:rPr lang="de-DE" sz="2400" b="1" dirty="0" err="1" smtClean="0">
                <a:solidFill>
                  <a:srgbClr val="002060"/>
                </a:solidFill>
                <a:latin typeface="+mj-lt"/>
              </a:rPr>
              <a:t>LiDAR</a:t>
            </a:r>
            <a:r>
              <a:rPr lang="de-DE" sz="2400" b="1" dirty="0" smtClean="0">
                <a:solidFill>
                  <a:srgbClr val="002060"/>
                </a:solidFill>
                <a:latin typeface="+mj-lt"/>
              </a:rPr>
              <a:t>-Daten</a:t>
            </a:r>
          </a:p>
          <a:p>
            <a:pPr marL="800100" lvl="1" indent="-342900">
              <a:lnSpc>
                <a:spcPts val="5000"/>
              </a:lnSpc>
              <a:buFont typeface="Symbol" pitchFamily="18" charset="2"/>
              <a:buChar char="-"/>
            </a:pPr>
            <a:r>
              <a:rPr lang="de-DE" sz="2400" dirty="0" smtClean="0">
                <a:solidFill>
                  <a:srgbClr val="002060"/>
                </a:solidFill>
                <a:latin typeface="+mj-lt"/>
              </a:rPr>
              <a:t>524.926 Datenpunkte mit Höhen- und Intensitätswerten</a:t>
            </a:r>
          </a:p>
          <a:p>
            <a:pPr marL="800100" lvl="1" indent="-342900">
              <a:lnSpc>
                <a:spcPts val="5000"/>
              </a:lnSpc>
              <a:buFont typeface="Symbol" pitchFamily="18" charset="2"/>
              <a:buChar char="-"/>
            </a:pPr>
            <a:r>
              <a:rPr lang="de-DE" sz="2400" dirty="0" smtClean="0">
                <a:solidFill>
                  <a:srgbClr val="002060"/>
                </a:solidFill>
                <a:latin typeface="+mj-lt"/>
              </a:rPr>
              <a:t>Genauigkeit: 30 cm horizontal, 15 cm vertikal</a:t>
            </a:r>
          </a:p>
          <a:p>
            <a:pPr marL="800100" lvl="1" indent="-342900">
              <a:lnSpc>
                <a:spcPts val="5000"/>
              </a:lnSpc>
              <a:buFont typeface="Symbol" pitchFamily="18" charset="2"/>
              <a:buChar char="-"/>
            </a:pPr>
            <a:r>
              <a:rPr lang="de-DE" sz="2400" dirty="0" smtClean="0">
                <a:solidFill>
                  <a:srgbClr val="002060"/>
                </a:solidFill>
                <a:latin typeface="+mj-lt"/>
              </a:rPr>
              <a:t>Oktober 2005</a:t>
            </a:r>
          </a:p>
          <a:p>
            <a:pPr marL="342900" indent="-342900">
              <a:lnSpc>
                <a:spcPts val="5000"/>
              </a:lnSpc>
              <a:buFont typeface="Wingdings" pitchFamily="2" charset="2"/>
              <a:buChar char="§"/>
            </a:pPr>
            <a:r>
              <a:rPr lang="de-DE" sz="2400" b="1" dirty="0" smtClean="0">
                <a:solidFill>
                  <a:srgbClr val="002060"/>
                </a:solidFill>
                <a:latin typeface="+mj-lt"/>
              </a:rPr>
              <a:t>Daten aus Muschelmonitoring</a:t>
            </a:r>
          </a:p>
          <a:p>
            <a:pPr marL="800100" lvl="1" indent="-342900">
              <a:lnSpc>
                <a:spcPts val="5000"/>
              </a:lnSpc>
              <a:buFont typeface="Symbol" pitchFamily="18" charset="2"/>
              <a:buChar char="-"/>
            </a:pPr>
            <a:r>
              <a:rPr lang="de-DE" sz="2400" dirty="0" smtClean="0">
                <a:solidFill>
                  <a:srgbClr val="002060"/>
                </a:solidFill>
                <a:latin typeface="+mj-lt"/>
              </a:rPr>
              <a:t>GPS-Vermessungen: Juni/Juli 2005</a:t>
            </a:r>
          </a:p>
          <a:p>
            <a:pPr marL="800100" lvl="1" indent="-342900">
              <a:lnSpc>
                <a:spcPts val="5000"/>
              </a:lnSpc>
              <a:buFont typeface="Symbol" pitchFamily="18" charset="2"/>
              <a:buChar char="-"/>
            </a:pPr>
            <a:r>
              <a:rPr lang="de-DE" sz="2400" dirty="0" smtClean="0">
                <a:solidFill>
                  <a:srgbClr val="002060"/>
                </a:solidFill>
                <a:latin typeface="+mj-lt"/>
              </a:rPr>
              <a:t>Luftbildinterpretation: September 2005</a:t>
            </a:r>
          </a:p>
        </p:txBody>
      </p:sp>
    </p:spTree>
    <p:extLst>
      <p:ext uri="{BB962C8B-B14F-4D97-AF65-F5344CB8AC3E}">
        <p14:creationId xmlns:p14="http://schemas.microsoft.com/office/powerpoint/2010/main" val="374836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79512" y="116192"/>
            <a:ext cx="7416824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>
              <a:buClr>
                <a:srgbClr val="003F8B"/>
              </a:buClr>
              <a:buFont typeface="Arial" pitchFamily="34" charset="0"/>
              <a:buNone/>
            </a:pPr>
            <a:r>
              <a:rPr lang="en-GB" sz="36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4. </a:t>
            </a:r>
            <a:r>
              <a:rPr lang="en-GB" sz="3600" b="1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Methodik</a:t>
            </a:r>
            <a:endParaRPr lang="en-GB" sz="36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417837" y="1194495"/>
            <a:ext cx="1852687" cy="46166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2060"/>
                </a:solidFill>
                <a:latin typeface="+mj-lt"/>
              </a:rPr>
              <a:t>Datenpunkte</a:t>
            </a:r>
            <a:endParaRPr lang="de-DE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43765" y="2960876"/>
            <a:ext cx="3592074" cy="2769989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de-DE" sz="2400" b="1" dirty="0" err="1" smtClean="0">
                <a:solidFill>
                  <a:srgbClr val="002060"/>
                </a:solidFill>
                <a:latin typeface="+mj-lt"/>
              </a:rPr>
              <a:t>Polygongrid</a:t>
            </a:r>
            <a:r>
              <a:rPr lang="de-DE" sz="2400" b="1" dirty="0" smtClean="0">
                <a:solidFill>
                  <a:srgbClr val="002060"/>
                </a:solidFill>
                <a:latin typeface="+mj-lt"/>
              </a:rPr>
              <a:t> mit Attributen</a:t>
            </a:r>
          </a:p>
          <a:p>
            <a:pPr marL="542925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e-DE" sz="2000" dirty="0" smtClean="0">
                <a:solidFill>
                  <a:srgbClr val="002060"/>
                </a:solidFill>
                <a:latin typeface="+mj-lt"/>
              </a:rPr>
              <a:t>Mittlere Intensität</a:t>
            </a:r>
          </a:p>
          <a:p>
            <a:pPr marL="542925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e-DE" sz="2000" dirty="0" smtClean="0">
                <a:solidFill>
                  <a:srgbClr val="002060"/>
                </a:solidFill>
                <a:latin typeface="+mj-lt"/>
              </a:rPr>
              <a:t>SD Intensität</a:t>
            </a:r>
          </a:p>
          <a:p>
            <a:pPr marL="542925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e-DE" sz="2000" dirty="0" smtClean="0">
                <a:solidFill>
                  <a:srgbClr val="002060"/>
                </a:solidFill>
                <a:latin typeface="+mj-lt"/>
              </a:rPr>
              <a:t>Mittlere Höhe</a:t>
            </a:r>
          </a:p>
          <a:p>
            <a:pPr marL="542925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e-DE" sz="2000" dirty="0" smtClean="0">
                <a:solidFill>
                  <a:srgbClr val="002060"/>
                </a:solidFill>
                <a:latin typeface="+mj-lt"/>
              </a:rPr>
              <a:t>SD Höhe</a:t>
            </a:r>
          </a:p>
          <a:p>
            <a:pPr marL="542925" lvl="1" indent="-285750">
              <a:lnSpc>
                <a:spcPct val="150000"/>
              </a:lnSpc>
              <a:buFont typeface="Arial" pitchFamily="34" charset="0"/>
              <a:buChar char="•"/>
              <a:tabLst>
                <a:tab pos="360000" algn="l"/>
              </a:tabLst>
            </a:pPr>
            <a:r>
              <a:rPr lang="de-DE" sz="2000" dirty="0" smtClean="0">
                <a:solidFill>
                  <a:srgbClr val="002060"/>
                </a:solidFill>
                <a:latin typeface="+mj-lt"/>
              </a:rPr>
              <a:t>Punktdichte</a:t>
            </a:r>
            <a:endParaRPr lang="de-DE" sz="2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973081" y="1368904"/>
            <a:ext cx="1627112" cy="46166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de-DE" sz="2400" b="1" dirty="0" err="1" smtClean="0">
                <a:solidFill>
                  <a:srgbClr val="002060"/>
                </a:solidFill>
                <a:latin typeface="+mj-lt"/>
              </a:rPr>
              <a:t>Rasterlayer</a:t>
            </a:r>
            <a:endParaRPr lang="de-DE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790417" y="3007069"/>
            <a:ext cx="2013693" cy="46166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2060"/>
                </a:solidFill>
                <a:latin typeface="+mj-lt"/>
              </a:rPr>
              <a:t>Klassifizierung</a:t>
            </a:r>
            <a:endParaRPr lang="de-DE" sz="2400" b="1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2339752" y="2334868"/>
            <a:ext cx="0" cy="21905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>
            <a:off x="6788501" y="2345854"/>
            <a:ext cx="0" cy="21905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5634766" y="4479503"/>
            <a:ext cx="2312236" cy="46166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2060"/>
                </a:solidFill>
                <a:latin typeface="+mj-lt"/>
              </a:rPr>
              <a:t>Flächenvergleich</a:t>
            </a:r>
            <a:endParaRPr lang="de-DE" sz="2400" b="1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6795345" y="3930030"/>
            <a:ext cx="0" cy="21905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5"/>
          <p:cNvCxnSpPr/>
          <p:nvPr/>
        </p:nvCxnSpPr>
        <p:spPr bwMode="auto">
          <a:xfrm flipV="1">
            <a:off x="3420128" y="1628800"/>
            <a:ext cx="2304000" cy="2664000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6931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79512" y="116192"/>
            <a:ext cx="7416824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>
              <a:buClr>
                <a:srgbClr val="003F8B"/>
              </a:buClr>
              <a:buFont typeface="Arial" pitchFamily="34" charset="0"/>
              <a:buNone/>
            </a:pPr>
            <a:r>
              <a:rPr lang="en-GB" sz="36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4. </a:t>
            </a:r>
            <a:r>
              <a:rPr lang="en-GB" sz="3600" b="1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Methodik</a:t>
            </a:r>
            <a:endParaRPr lang="en-GB" sz="36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403648" y="1418282"/>
            <a:ext cx="1865511" cy="4001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002060"/>
                </a:solidFill>
                <a:latin typeface="+mj-lt"/>
              </a:rPr>
              <a:t>Klassifikationen</a:t>
            </a:r>
            <a:endParaRPr lang="de-DE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228797" y="2996952"/>
            <a:ext cx="2222211" cy="4001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de-DE" sz="2000" b="1" dirty="0" err="1" smtClean="0">
                <a:solidFill>
                  <a:srgbClr val="002060"/>
                </a:solidFill>
                <a:latin typeface="+mj-lt"/>
              </a:rPr>
              <a:t>Histogrammkurven</a:t>
            </a:r>
            <a:endParaRPr lang="de-DE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22479" y="4509120"/>
            <a:ext cx="3015569" cy="707886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rgbClr val="002060"/>
                </a:solidFill>
                <a:latin typeface="+mj-lt"/>
              </a:rPr>
              <a:t>Vergleich Werteverteilung </a:t>
            </a:r>
            <a:br>
              <a:rPr lang="de-DE" sz="2000" b="1" dirty="0" smtClean="0">
                <a:solidFill>
                  <a:srgbClr val="002060"/>
                </a:solidFill>
                <a:latin typeface="+mj-lt"/>
              </a:rPr>
            </a:br>
            <a:r>
              <a:rPr lang="de-DE" sz="2000" b="1" dirty="0" smtClean="0">
                <a:solidFill>
                  <a:srgbClr val="002060"/>
                </a:solidFill>
                <a:latin typeface="+mj-lt"/>
              </a:rPr>
              <a:t>der Klassen</a:t>
            </a:r>
            <a:endParaRPr lang="de-DE" sz="2000" b="1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2330264" y="2273846"/>
            <a:ext cx="0" cy="21905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>
            <a:off x="2330264" y="3920984"/>
            <a:ext cx="0" cy="21905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044" y="1033599"/>
            <a:ext cx="2412348" cy="203536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492060"/>
            <a:ext cx="2038806" cy="218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5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blank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296</Words>
  <Application>Microsoft Office PowerPoint</Application>
  <PresentationFormat>Bildschirmpräsentation (4:3)</PresentationFormat>
  <Paragraphs>115</Paragraphs>
  <Slides>18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blank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BSH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Iris Ehlert</dc:creator>
  <cp:lastModifiedBy>Gabriele Müller</cp:lastModifiedBy>
  <cp:revision>90</cp:revision>
  <cp:lastPrinted>2012-10-17T09:42:23Z</cp:lastPrinted>
  <dcterms:created xsi:type="dcterms:W3CDTF">2012-10-09T09:20:55Z</dcterms:created>
  <dcterms:modified xsi:type="dcterms:W3CDTF">2013-04-23T14:48:02Z</dcterms:modified>
</cp:coreProperties>
</file>